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1" r:id="rId14"/>
    <p:sldId id="272" r:id="rId15"/>
    <p:sldId id="270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文 君逸" initials="文" lastIdx="1" clrIdx="0">
    <p:extLst>
      <p:ext uri="{19B8F6BF-5375-455C-9EA6-DF929625EA0E}">
        <p15:presenceInfo xmlns:p15="http://schemas.microsoft.com/office/powerpoint/2012/main" userId="4370f9c70b2e4c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695"/>
    <a:srgbClr val="014723"/>
    <a:srgbClr val="FF5D5D"/>
    <a:srgbClr val="C00000"/>
    <a:srgbClr val="CC3300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95780" autoAdjust="0"/>
  </p:normalViewPr>
  <p:slideViewPr>
    <p:cSldViewPr snapToGrid="0">
      <p:cViewPr varScale="1">
        <p:scale>
          <a:sx n="86" d="100"/>
          <a:sy n="86" d="100"/>
        </p:scale>
        <p:origin x="402" y="102"/>
      </p:cViewPr>
      <p:guideLst>
        <p:guide orient="horz" pos="2160"/>
        <p:guide pos="3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5AEF-028F-45A9-ACAC-AF5AE68FB234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4E7D-B3B7-4774-9E8F-9DA6378CC242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07EA-F4C5-4B71-AA0F-D4B1B7CAFBD7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95A4-1E1D-47D1-9947-B8B1B245D532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34F78-D1EB-4587-8902-C95041D3260E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BCBB-7919-4F31-B4F5-7D7DB02A837E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5C4-D17C-4BBD-99CF-03A8021E6055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5487-4BCC-41A3-82AF-3D2880E69322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7403-E0A0-4632-AD2C-E0E7F4E69391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463334"/>
            <a:ext cx="2743200" cy="365125"/>
          </a:xfr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r>
              <a:rPr lang="en-US" altLang="zh-CN" dirty="0"/>
              <a:t>/19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3835E-2D9F-4358-A619-ECD468B2BC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" y="-334629"/>
            <a:ext cx="2508327" cy="11463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C1BF-C3DA-4548-9548-0F042BFB6590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C847-DFE1-4E07-98B5-1D61B1FF598B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C8DA0-A21D-4BB3-8E1A-89E687E4F5D2}" type="datetime1">
              <a:rPr lang="zh-CN" altLang="en-US" smtClean="0"/>
              <a:t>2021-10-25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中山大学计算机学院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138250" y="5644929"/>
            <a:ext cx="197998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</a:t>
            </a:r>
            <a:r>
              <a:rPr lang="zh-CN" altLang="en-US" dirty="0" smtClean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：伍沛然</a:t>
            </a:r>
            <a:endParaRPr lang="zh-CN" altLang="en-US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910499" y="5644929"/>
            <a:ext cx="283758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en-US" altLang="zh-CN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  <a:endParaRPr lang="zh-CN" altLang="en-US" sz="2000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416978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>
            <a:fillRect/>
          </a:stretch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8B3EFB-6C08-481D-AE3F-1C0299CC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50"/>
                            </p:stCondLst>
                            <p:childTnLst>
                              <p:par>
                                <p:cTn id="15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65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1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5" grpId="0"/>
      <p:bldP spid="16" grpId="0"/>
      <p:bldP spid="13" grpId="0"/>
      <p:bldP spid="14" grpId="0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3F02581F-B532-422B-B571-66609498117A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数组的使用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F4A2E5-5AD7-48BA-9C94-20462EE7C795}"/>
              </a:ext>
            </a:extLst>
          </p:cNvPr>
          <p:cNvSpPr txBox="1"/>
          <p:nvPr/>
        </p:nvSpPr>
        <p:spPr>
          <a:xfrm>
            <a:off x="1605170" y="1903343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</a:rPr>
              <a:t>对</a:t>
            </a:r>
            <a:r>
              <a:rPr lang="en-US" altLang="zh-CN" sz="1800" dirty="0">
                <a:solidFill>
                  <a:schemeClr val="accent1"/>
                </a:solidFill>
              </a:rPr>
              <a:t>10</a:t>
            </a:r>
            <a:r>
              <a:rPr lang="zh-CN" altLang="en-US" sz="1800" dirty="0">
                <a:solidFill>
                  <a:schemeClr val="accent1"/>
                </a:solidFill>
              </a:rPr>
              <a:t>个数组元素依次赋值为</a:t>
            </a:r>
            <a:r>
              <a:rPr lang="en-US" altLang="zh-CN" sz="1800" dirty="0">
                <a:solidFill>
                  <a:schemeClr val="accent1"/>
                </a:solidFill>
              </a:rPr>
              <a:t>0,1,2,3,4,5,6,7,8,9</a:t>
            </a:r>
            <a:r>
              <a:rPr lang="zh-CN" altLang="en-US" sz="1800" dirty="0">
                <a:solidFill>
                  <a:schemeClr val="accent1"/>
                </a:solidFill>
              </a:rPr>
              <a:t>，要求按逆序输出。</a:t>
            </a:r>
            <a:endParaRPr lang="zh-CN" altLang="en-US" dirty="0"/>
          </a:p>
        </p:txBody>
      </p:sp>
      <p:sp>
        <p:nvSpPr>
          <p:cNvPr id="5" name="圆角矩形 12">
            <a:extLst>
              <a:ext uri="{FF2B5EF4-FFF2-40B4-BE49-F238E27FC236}">
                <a16:creationId xmlns:a16="http://schemas.microsoft.com/office/drawing/2014/main" id="{B1AA17E9-382A-4A5E-876B-358B8FA5C85C}"/>
              </a:ext>
            </a:extLst>
          </p:cNvPr>
          <p:cNvSpPr/>
          <p:nvPr/>
        </p:nvSpPr>
        <p:spPr>
          <a:xfrm>
            <a:off x="938463" y="2699192"/>
            <a:ext cx="4791446" cy="3075912"/>
          </a:xfrm>
          <a:prstGeom prst="roundRect">
            <a:avLst>
              <a:gd name="adj" fmla="val 162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#include&lt;stdio.h&gt;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int main()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{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int </a:t>
            </a:r>
            <a:r>
              <a:rPr lang="en-US" altLang="zh-CN" sz="1400" dirty="0" err="1">
                <a:latin typeface="Consolas" panose="020B0609020204030204" pitchFamily="49" charset="0"/>
              </a:rPr>
              <a:t>i,a</a:t>
            </a:r>
            <a:r>
              <a:rPr lang="en-US" altLang="zh-CN" sz="1400" dirty="0">
                <a:latin typeface="Consolas" panose="020B0609020204030204" pitchFamily="49" charset="0"/>
              </a:rPr>
              <a:t>[10];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for(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=0;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&lt;=9;i++)	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对数组元素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a[0]~a[9]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赋值</a:t>
            </a:r>
          </a:p>
          <a:p>
            <a:pPr defTabSz="363538">
              <a:lnSpc>
                <a:spcPct val="120000"/>
              </a:lnSpc>
            </a:pPr>
            <a:r>
              <a:rPr lang="zh-CN" altLang="en-US" sz="1400" dirty="0">
                <a:latin typeface="Consolas" panose="020B0609020204030204" pitchFamily="49" charset="0"/>
              </a:rPr>
              <a:t>		</a:t>
            </a:r>
            <a:r>
              <a:rPr lang="en-US" altLang="zh-CN" sz="1400" dirty="0">
                <a:latin typeface="Consolas" panose="020B0609020204030204" pitchFamily="49" charset="0"/>
              </a:rPr>
              <a:t>a[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]=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for(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=9;i&gt;=0;i--)	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输出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a[9]~a[0]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共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10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个数组元素</a:t>
            </a:r>
          </a:p>
          <a:p>
            <a:pPr defTabSz="363538">
              <a:lnSpc>
                <a:spcPct val="120000"/>
              </a:lnSpc>
            </a:pPr>
            <a:r>
              <a:rPr lang="zh-CN" altLang="en-US" sz="1400" dirty="0">
                <a:latin typeface="Consolas" panose="020B0609020204030204" pitchFamily="49" charset="0"/>
              </a:rPr>
              <a:t>		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("%d ",a[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]);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("\n");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return 0;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3850325-7CFA-4585-865C-137C9A7659B6}"/>
              </a:ext>
            </a:extLst>
          </p:cNvPr>
          <p:cNvGrpSpPr/>
          <p:nvPr/>
        </p:nvGrpSpPr>
        <p:grpSpPr>
          <a:xfrm>
            <a:off x="6221503" y="4955830"/>
            <a:ext cx="6051168" cy="1476569"/>
            <a:chOff x="8050697" y="5019261"/>
            <a:chExt cx="6051168" cy="147656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剪去单角的矩形 52">
              <a:extLst>
                <a:ext uri="{FF2B5EF4-FFF2-40B4-BE49-F238E27FC236}">
                  <a16:creationId xmlns:a16="http://schemas.microsoft.com/office/drawing/2014/main" id="{1FAF3DE1-6A3A-4F95-8804-161FFDF4E492}"/>
                </a:ext>
              </a:extLst>
            </p:cNvPr>
            <p:cNvSpPr/>
            <p:nvPr/>
          </p:nvSpPr>
          <p:spPr>
            <a:xfrm>
              <a:off x="8050697" y="5019261"/>
              <a:ext cx="6051168" cy="1476569"/>
            </a:xfrm>
            <a:prstGeom prst="snip1Rect">
              <a:avLst>
                <a:gd name="adj" fmla="val 8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8D3637F-F9A5-46BE-81B6-090D6C50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212" y="5064435"/>
              <a:ext cx="290352" cy="32724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32D43FB-AEF0-4ABC-9795-6BC3C1EA24B9}"/>
                </a:ext>
              </a:extLst>
            </p:cNvPr>
            <p:cNvSpPr txBox="1"/>
            <p:nvPr/>
          </p:nvSpPr>
          <p:spPr>
            <a:xfrm>
              <a:off x="8388005" y="5054496"/>
              <a:ext cx="55699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第</a:t>
              </a:r>
              <a:r>
                <a:rPr lang="en-US" altLang="zh-CN" sz="1400" dirty="0">
                  <a:solidFill>
                    <a:schemeClr val="bg1"/>
                  </a:solidFill>
                </a:rPr>
                <a:t>1</a:t>
              </a:r>
              <a:r>
                <a:rPr lang="zh-CN" altLang="en-US" sz="1400" dirty="0">
                  <a:solidFill>
                    <a:schemeClr val="bg1"/>
                  </a:solidFill>
                </a:rPr>
                <a:t>个</a:t>
              </a:r>
              <a:r>
                <a:rPr lang="en-US" altLang="zh-CN" sz="1400" dirty="0">
                  <a:solidFill>
                    <a:schemeClr val="bg1"/>
                  </a:solidFill>
                </a:rPr>
                <a:t>for</a:t>
              </a:r>
              <a:r>
                <a:rPr lang="zh-CN" altLang="en-US" sz="1400" dirty="0">
                  <a:solidFill>
                    <a:schemeClr val="bg1"/>
                  </a:solidFill>
                </a:rPr>
                <a:t>循环使</a:t>
              </a:r>
              <a:r>
                <a:rPr lang="en-US" altLang="zh-CN" sz="1400" dirty="0">
                  <a:solidFill>
                    <a:schemeClr val="bg1"/>
                  </a:solidFill>
                </a:rPr>
                <a:t>a[0]</a:t>
              </a:r>
              <a:r>
                <a:rPr lang="zh-CN" altLang="en-US" sz="1400" dirty="0">
                  <a:solidFill>
                    <a:schemeClr val="bg1"/>
                  </a:solidFill>
                </a:rPr>
                <a:t>～</a:t>
              </a:r>
              <a:r>
                <a:rPr lang="en-US" altLang="zh-CN" sz="1400" dirty="0">
                  <a:solidFill>
                    <a:schemeClr val="bg1"/>
                  </a:solidFill>
                </a:rPr>
                <a:t>a[9]</a:t>
              </a:r>
              <a:r>
                <a:rPr lang="zh-CN" altLang="en-US" sz="1400" dirty="0">
                  <a:solidFill>
                    <a:schemeClr val="bg1"/>
                  </a:solidFill>
                </a:rPr>
                <a:t>的值为</a:t>
              </a:r>
              <a:r>
                <a:rPr lang="en-US" altLang="zh-CN" sz="1400" dirty="0">
                  <a:solidFill>
                    <a:schemeClr val="bg1"/>
                  </a:solidFill>
                </a:rPr>
                <a:t>0</a:t>
              </a:r>
              <a:r>
                <a:rPr lang="zh-CN" altLang="en-US" sz="1400" dirty="0">
                  <a:solidFill>
                    <a:schemeClr val="bg1"/>
                  </a:solidFill>
                </a:rPr>
                <a:t>～</a:t>
              </a:r>
              <a:r>
                <a:rPr lang="en-US" altLang="zh-CN" sz="1400" dirty="0">
                  <a:solidFill>
                    <a:schemeClr val="bg1"/>
                  </a:solidFill>
                </a:rPr>
                <a:t>9</a:t>
              </a:r>
              <a:r>
                <a:rPr lang="zh-CN" altLang="en-US" sz="1400" dirty="0">
                  <a:solidFill>
                    <a:schemeClr val="bg1"/>
                  </a:solidFill>
                </a:rPr>
                <a:t>。</a:t>
              </a:r>
              <a:endParaRPr lang="en-US" altLang="zh-CN" sz="140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</a:rPr>
                <a:t>第</a:t>
              </a:r>
              <a:r>
                <a:rPr lang="en-US" altLang="zh-CN" sz="1400" dirty="0">
                  <a:solidFill>
                    <a:schemeClr val="bg1"/>
                  </a:solidFill>
                </a:rPr>
                <a:t>2</a:t>
              </a:r>
              <a:r>
                <a:rPr lang="zh-CN" altLang="en-US" sz="1400" dirty="0">
                  <a:solidFill>
                    <a:schemeClr val="bg1"/>
                  </a:solidFill>
                </a:rPr>
                <a:t>个</a:t>
              </a:r>
              <a:r>
                <a:rPr lang="en-US" altLang="zh-CN" sz="1400" dirty="0">
                  <a:solidFill>
                    <a:schemeClr val="bg1"/>
                  </a:solidFill>
                </a:rPr>
                <a:t>for</a:t>
              </a:r>
              <a:r>
                <a:rPr lang="zh-CN" altLang="en-US" sz="1400" dirty="0">
                  <a:solidFill>
                    <a:schemeClr val="bg1"/>
                  </a:solidFill>
                </a:rPr>
                <a:t>循环按</a:t>
              </a:r>
              <a:r>
                <a:rPr lang="en-US" altLang="zh-CN" sz="1400" dirty="0">
                  <a:solidFill>
                    <a:schemeClr val="bg1"/>
                  </a:solidFill>
                </a:rPr>
                <a:t>a[9]~a[0]</a:t>
              </a:r>
              <a:r>
                <a:rPr lang="zh-CN" altLang="en-US" sz="1400" dirty="0">
                  <a:solidFill>
                    <a:schemeClr val="bg1"/>
                  </a:solidFill>
                </a:rPr>
                <a:t>的顺序输出各元素的值。</a:t>
              </a:r>
              <a:endParaRPr lang="en-US" altLang="zh-CN" sz="14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45CC4A1-27E8-4287-9059-516BCC42397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3504" y="2766001"/>
            <a:ext cx="3467100" cy="809625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D974060A-7F05-4C4D-A3EC-0B8381D0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10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6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22E31353-2BA7-4E04-92B3-D217457D1ACC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字符数组简介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1AD907C-102A-43AE-89D4-39BBD8B8035D}"/>
              </a:ext>
            </a:extLst>
          </p:cNvPr>
          <p:cNvSpPr txBox="1">
            <a:spLocks/>
          </p:cNvSpPr>
          <p:nvPr/>
        </p:nvSpPr>
        <p:spPr>
          <a:xfrm>
            <a:off x="798443" y="1790020"/>
            <a:ext cx="10767646" cy="13266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+mn-ea"/>
              </a:rPr>
              <a:t>在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C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</a:rPr>
              <a:t>语言中，是将字符串作为字符数组来处理的。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+mn-ea"/>
              </a:rPr>
              <a:t>在实际工作中，人们关心的往往是字符串的有效长度而不是字符数组的长度。</a:t>
            </a:r>
            <a:endParaRPr lang="en-US" altLang="zh-CN" sz="2000" dirty="0">
              <a:solidFill>
                <a:schemeClr val="accent1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+mn-ea"/>
              </a:rPr>
              <a:t>为了测定字符串的实际长度，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</a:rPr>
              <a:t>C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</a:rPr>
              <a:t>语言规定了一个“字符串结束标志”，以字符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′\0′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</a:rPr>
              <a:t>作为结束标志。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6AA20B7-AE97-4D16-AACA-9C0375019CC1}"/>
              </a:ext>
            </a:extLst>
          </p:cNvPr>
          <p:cNvGrpSpPr/>
          <p:nvPr/>
        </p:nvGrpSpPr>
        <p:grpSpPr>
          <a:xfrm>
            <a:off x="383838" y="3826565"/>
            <a:ext cx="10534296" cy="1326661"/>
            <a:chOff x="10187984" y="4266795"/>
            <a:chExt cx="6614838" cy="2087910"/>
          </a:xfrm>
        </p:grpSpPr>
        <p:sp>
          <p:nvSpPr>
            <p:cNvPr id="6" name="MH_Other_1">
              <a:extLst>
                <a:ext uri="{FF2B5EF4-FFF2-40B4-BE49-F238E27FC236}">
                  <a16:creationId xmlns:a16="http://schemas.microsoft.com/office/drawing/2014/main" id="{A540A0FA-C616-4A78-A9AB-5E622C0CCBD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187984" y="4266795"/>
              <a:ext cx="774700" cy="522287"/>
            </a:xfrm>
            <a:custGeom>
              <a:avLst/>
              <a:gdLst>
                <a:gd name="connsiteX0" fmla="*/ 0 w 2429934"/>
                <a:gd name="connsiteY0" fmla="*/ 360367 h 372534"/>
                <a:gd name="connsiteX1" fmla="*/ 2429934 w 2429934"/>
                <a:gd name="connsiteY1" fmla="*/ 360367 h 372534"/>
                <a:gd name="connsiteX2" fmla="*/ 2429934 w 2429934"/>
                <a:gd name="connsiteY2" fmla="*/ 372534 h 372534"/>
                <a:gd name="connsiteX3" fmla="*/ 0 w 2429934"/>
                <a:gd name="connsiteY3" fmla="*/ 372534 h 372534"/>
                <a:gd name="connsiteX4" fmla="*/ 0 w 2429934"/>
                <a:gd name="connsiteY4" fmla="*/ 30167 h 372534"/>
                <a:gd name="connsiteX5" fmla="*/ 2429934 w 2429934"/>
                <a:gd name="connsiteY5" fmla="*/ 30167 h 372534"/>
                <a:gd name="connsiteX6" fmla="*/ 2429934 w 2429934"/>
                <a:gd name="connsiteY6" fmla="*/ 342367 h 372534"/>
                <a:gd name="connsiteX7" fmla="*/ 0 w 2429934"/>
                <a:gd name="connsiteY7" fmla="*/ 342367 h 372534"/>
                <a:gd name="connsiteX8" fmla="*/ 0 w 2429934"/>
                <a:gd name="connsiteY8" fmla="*/ 0 h 372534"/>
                <a:gd name="connsiteX9" fmla="*/ 2429934 w 2429934"/>
                <a:gd name="connsiteY9" fmla="*/ 0 h 372534"/>
                <a:gd name="connsiteX10" fmla="*/ 2429934 w 2429934"/>
                <a:gd name="connsiteY10" fmla="*/ 12167 h 372534"/>
                <a:gd name="connsiteX11" fmla="*/ 0 w 2429934"/>
                <a:gd name="connsiteY11" fmla="*/ 12167 h 37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9934" h="372534">
                  <a:moveTo>
                    <a:pt x="0" y="360367"/>
                  </a:moveTo>
                  <a:lnTo>
                    <a:pt x="2429934" y="360367"/>
                  </a:lnTo>
                  <a:lnTo>
                    <a:pt x="2429934" y="372534"/>
                  </a:lnTo>
                  <a:lnTo>
                    <a:pt x="0" y="372534"/>
                  </a:lnTo>
                  <a:close/>
                  <a:moveTo>
                    <a:pt x="0" y="30167"/>
                  </a:moveTo>
                  <a:lnTo>
                    <a:pt x="2429934" y="30167"/>
                  </a:lnTo>
                  <a:lnTo>
                    <a:pt x="2429934" y="342367"/>
                  </a:lnTo>
                  <a:lnTo>
                    <a:pt x="0" y="342367"/>
                  </a:lnTo>
                  <a:close/>
                  <a:moveTo>
                    <a:pt x="0" y="0"/>
                  </a:moveTo>
                  <a:lnTo>
                    <a:pt x="2429934" y="0"/>
                  </a:lnTo>
                  <a:lnTo>
                    <a:pt x="2429934" y="12167"/>
                  </a:lnTo>
                  <a:lnTo>
                    <a:pt x="0" y="1216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>
                  <a:solidFill>
                    <a:srgbClr val="FEFFFF"/>
                  </a:solidFill>
                </a:rPr>
                <a:t>注意</a:t>
              </a:r>
            </a:p>
          </p:txBody>
        </p:sp>
        <p:sp>
          <p:nvSpPr>
            <p:cNvPr id="7" name="MH_SubTitle_1">
              <a:extLst>
                <a:ext uri="{FF2B5EF4-FFF2-40B4-BE49-F238E27FC236}">
                  <a16:creationId xmlns:a16="http://schemas.microsoft.com/office/drawing/2014/main" id="{11CF319E-C571-420E-9A2C-2030539710C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0962685" y="4266795"/>
              <a:ext cx="5840137" cy="2087910"/>
            </a:xfrm>
            <a:prstGeom prst="rect">
              <a:avLst/>
            </a:prstGeom>
            <a:solidFill>
              <a:srgbClr val="FEFFFF"/>
            </a:solidFill>
            <a:ln w="9525">
              <a:solidFill>
                <a:srgbClr val="B2B2B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t">
              <a:no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系统在用字符数组存储字符串常量时会自动加一个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′\0′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作为结束符。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在定义字符数组时应估计实际字符串长度，保证数组长度始终大于字符串实际长度。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如果在一个字符数组中先后存放多个不同长度的字符串，则应使数组长度大于最长的字符串的长度。</a:t>
              </a:r>
            </a:p>
          </p:txBody>
        </p:sp>
        <p:sp>
          <p:nvSpPr>
            <p:cNvPr id="8" name="MH_Other_2">
              <a:extLst>
                <a:ext uri="{FF2B5EF4-FFF2-40B4-BE49-F238E27FC236}">
                  <a16:creationId xmlns:a16="http://schemas.microsoft.com/office/drawing/2014/main" id="{3A6CFA69-202F-476D-9639-6C38D49B54C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16200000">
              <a:off x="16501197" y="6053080"/>
              <a:ext cx="301625" cy="301625"/>
            </a:xfrm>
            <a:prstGeom prst="rtTriangl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85ECA9-593C-47C7-83B5-C40F18AD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11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62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49349E20-902B-4CCB-A80F-8296B1E4C293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字符串与字符数组</a:t>
            </a:r>
          </a:p>
        </p:txBody>
      </p:sp>
      <p:sp>
        <p:nvSpPr>
          <p:cNvPr id="4" name="圆角矩形 36">
            <a:extLst>
              <a:ext uri="{FF2B5EF4-FFF2-40B4-BE49-F238E27FC236}">
                <a16:creationId xmlns:a16="http://schemas.microsoft.com/office/drawing/2014/main" id="{FCE88A73-EF27-4BB1-8CA1-5DFD710C3265}"/>
              </a:ext>
            </a:extLst>
          </p:cNvPr>
          <p:cNvSpPr/>
          <p:nvPr/>
        </p:nvSpPr>
        <p:spPr>
          <a:xfrm>
            <a:off x="838757" y="2144391"/>
            <a:ext cx="10515043" cy="1035748"/>
          </a:xfrm>
          <a:prstGeom prst="roundRect">
            <a:avLst>
              <a:gd name="adj" fmla="val 562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600" dirty="0" err="1"/>
              <a:t>printf</a:t>
            </a:r>
            <a:r>
              <a:rPr lang="en-US" altLang="zh-CN" sz="1600" dirty="0"/>
              <a:t>("How do you do?\n");</a:t>
            </a:r>
          </a:p>
          <a:p>
            <a:pPr defTabSz="363538">
              <a:lnSpc>
                <a:spcPct val="120000"/>
              </a:lnSpc>
            </a:pPr>
            <a:r>
              <a:rPr lang="zh-CN" altLang="en-US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在向内存中存储时，系统自动在最后一个字符</a:t>
            </a:r>
            <a:r>
              <a:rPr lang="en-US" altLang="zh-CN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′\n′</a:t>
            </a:r>
            <a:r>
              <a:rPr lang="zh-CN" altLang="en-US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的后面加了一个</a:t>
            </a:r>
            <a:r>
              <a:rPr lang="en-US" altLang="zh-CN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′\0′</a:t>
            </a:r>
            <a:r>
              <a:rPr lang="zh-CN" altLang="en-US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，作为字符串结束标志。在执行</a:t>
            </a:r>
            <a:r>
              <a:rPr lang="en-US" altLang="zh-CN" sz="1600" dirty="0" err="1">
                <a:solidFill>
                  <a:schemeClr val="accent1">
                    <a:lumMod val="90000"/>
                    <a:lumOff val="10000"/>
                  </a:schemeClr>
                </a:solidFill>
              </a:rPr>
              <a:t>printf</a:t>
            </a:r>
            <a:r>
              <a:rPr lang="zh-CN" altLang="en-US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函数时，每输出一个字符检查一次，看下一个字符是否为</a:t>
            </a:r>
            <a:r>
              <a:rPr lang="en-US" altLang="zh-CN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′\0′</a:t>
            </a:r>
            <a:r>
              <a:rPr lang="zh-CN" altLang="en-US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，遇</a:t>
            </a:r>
            <a:r>
              <a:rPr lang="en-US" altLang="zh-CN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′\0′</a:t>
            </a:r>
            <a:r>
              <a:rPr lang="zh-CN" altLang="en-US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就停止输出。</a:t>
            </a:r>
            <a:endParaRPr lang="en-US" altLang="zh-CN" sz="16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圆角矩形 10">
            <a:extLst>
              <a:ext uri="{FF2B5EF4-FFF2-40B4-BE49-F238E27FC236}">
                <a16:creationId xmlns:a16="http://schemas.microsoft.com/office/drawing/2014/main" id="{706416F1-9096-402B-8ADF-3A2517A4D205}"/>
              </a:ext>
            </a:extLst>
          </p:cNvPr>
          <p:cNvSpPr/>
          <p:nvPr/>
        </p:nvSpPr>
        <p:spPr>
          <a:xfrm>
            <a:off x="838200" y="3469954"/>
            <a:ext cx="10515043" cy="1035748"/>
          </a:xfrm>
          <a:prstGeom prst="roundRect">
            <a:avLst>
              <a:gd name="adj" fmla="val 562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600" dirty="0"/>
              <a:t>char c[]={"I  am  happy"}; </a:t>
            </a:r>
          </a:p>
          <a:p>
            <a:pPr defTabSz="363538">
              <a:lnSpc>
                <a:spcPct val="120000"/>
              </a:lnSpc>
            </a:pPr>
            <a:r>
              <a:rPr lang="zh-CN" altLang="en-US" sz="1600" dirty="0"/>
              <a:t>或 </a:t>
            </a:r>
            <a:r>
              <a:rPr lang="en-US" altLang="zh-CN" sz="1600" dirty="0"/>
              <a:t>char c[]="I am happy";</a:t>
            </a:r>
          </a:p>
          <a:p>
            <a:pPr defTabSz="363538">
              <a:lnSpc>
                <a:spcPct val="120000"/>
              </a:lnSpc>
            </a:pPr>
            <a:r>
              <a:rPr lang="zh-CN" altLang="en-US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用一个字符串</a:t>
            </a:r>
            <a:r>
              <a:rPr lang="en-US" altLang="zh-CN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(</a:t>
            </a:r>
            <a:r>
              <a:rPr lang="zh-CN" altLang="en-US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注意字符串的两端是用</a:t>
            </a:r>
            <a:r>
              <a:rPr lang="zh-CN" altLang="en-US" sz="16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双引号</a:t>
            </a:r>
            <a:r>
              <a:rPr lang="zh-CN" altLang="en-US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而不是单引号括起来的</a:t>
            </a:r>
            <a:r>
              <a:rPr lang="en-US" altLang="zh-CN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)</a:t>
            </a:r>
            <a:r>
              <a:rPr lang="zh-CN" altLang="en-US" sz="16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作为字符数组的初值。</a:t>
            </a:r>
            <a:endParaRPr lang="en-US" altLang="zh-CN" sz="16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E84F191-73CF-4119-8305-D184BB7F3F2D}"/>
              </a:ext>
            </a:extLst>
          </p:cNvPr>
          <p:cNvGrpSpPr/>
          <p:nvPr/>
        </p:nvGrpSpPr>
        <p:grpSpPr>
          <a:xfrm>
            <a:off x="838200" y="4524619"/>
            <a:ext cx="10515043" cy="525490"/>
            <a:chOff x="10187984" y="4266795"/>
            <a:chExt cx="10515043" cy="525490"/>
          </a:xfrm>
        </p:grpSpPr>
        <p:sp>
          <p:nvSpPr>
            <p:cNvPr id="7" name="MH_Other_1">
              <a:extLst>
                <a:ext uri="{FF2B5EF4-FFF2-40B4-BE49-F238E27FC236}">
                  <a16:creationId xmlns:a16="http://schemas.microsoft.com/office/drawing/2014/main" id="{6E0DEE9F-F828-4E39-A958-3D3BDBBA9E9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187984" y="4266795"/>
              <a:ext cx="774700" cy="522287"/>
            </a:xfrm>
            <a:custGeom>
              <a:avLst/>
              <a:gdLst>
                <a:gd name="connsiteX0" fmla="*/ 0 w 2429934"/>
                <a:gd name="connsiteY0" fmla="*/ 360367 h 372534"/>
                <a:gd name="connsiteX1" fmla="*/ 2429934 w 2429934"/>
                <a:gd name="connsiteY1" fmla="*/ 360367 h 372534"/>
                <a:gd name="connsiteX2" fmla="*/ 2429934 w 2429934"/>
                <a:gd name="connsiteY2" fmla="*/ 372534 h 372534"/>
                <a:gd name="connsiteX3" fmla="*/ 0 w 2429934"/>
                <a:gd name="connsiteY3" fmla="*/ 372534 h 372534"/>
                <a:gd name="connsiteX4" fmla="*/ 0 w 2429934"/>
                <a:gd name="connsiteY4" fmla="*/ 30167 h 372534"/>
                <a:gd name="connsiteX5" fmla="*/ 2429934 w 2429934"/>
                <a:gd name="connsiteY5" fmla="*/ 30167 h 372534"/>
                <a:gd name="connsiteX6" fmla="*/ 2429934 w 2429934"/>
                <a:gd name="connsiteY6" fmla="*/ 342367 h 372534"/>
                <a:gd name="connsiteX7" fmla="*/ 0 w 2429934"/>
                <a:gd name="connsiteY7" fmla="*/ 342367 h 372534"/>
                <a:gd name="connsiteX8" fmla="*/ 0 w 2429934"/>
                <a:gd name="connsiteY8" fmla="*/ 0 h 372534"/>
                <a:gd name="connsiteX9" fmla="*/ 2429934 w 2429934"/>
                <a:gd name="connsiteY9" fmla="*/ 0 h 372534"/>
                <a:gd name="connsiteX10" fmla="*/ 2429934 w 2429934"/>
                <a:gd name="connsiteY10" fmla="*/ 12167 h 372534"/>
                <a:gd name="connsiteX11" fmla="*/ 0 w 2429934"/>
                <a:gd name="connsiteY11" fmla="*/ 12167 h 37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9934" h="372534">
                  <a:moveTo>
                    <a:pt x="0" y="360367"/>
                  </a:moveTo>
                  <a:lnTo>
                    <a:pt x="2429934" y="360367"/>
                  </a:lnTo>
                  <a:lnTo>
                    <a:pt x="2429934" y="372534"/>
                  </a:lnTo>
                  <a:lnTo>
                    <a:pt x="0" y="372534"/>
                  </a:lnTo>
                  <a:close/>
                  <a:moveTo>
                    <a:pt x="0" y="30167"/>
                  </a:moveTo>
                  <a:lnTo>
                    <a:pt x="2429934" y="30167"/>
                  </a:lnTo>
                  <a:lnTo>
                    <a:pt x="2429934" y="342367"/>
                  </a:lnTo>
                  <a:lnTo>
                    <a:pt x="0" y="342367"/>
                  </a:lnTo>
                  <a:close/>
                  <a:moveTo>
                    <a:pt x="0" y="0"/>
                  </a:moveTo>
                  <a:lnTo>
                    <a:pt x="2429934" y="0"/>
                  </a:lnTo>
                  <a:lnTo>
                    <a:pt x="2429934" y="12167"/>
                  </a:lnTo>
                  <a:lnTo>
                    <a:pt x="0" y="1216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>
                  <a:solidFill>
                    <a:srgbClr val="FEFFFF"/>
                  </a:solidFill>
                </a:rPr>
                <a:t>注意</a:t>
              </a:r>
            </a:p>
          </p:txBody>
        </p:sp>
        <p:sp>
          <p:nvSpPr>
            <p:cNvPr id="8" name="MH_SubTitle_1">
              <a:extLst>
                <a:ext uri="{FF2B5EF4-FFF2-40B4-BE49-F238E27FC236}">
                  <a16:creationId xmlns:a16="http://schemas.microsoft.com/office/drawing/2014/main" id="{8F225B7E-97DF-4376-823F-C18BD2EAE43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0962685" y="4266795"/>
              <a:ext cx="9740342" cy="522287"/>
            </a:xfrm>
            <a:prstGeom prst="rect">
              <a:avLst/>
            </a:prstGeom>
            <a:solidFill>
              <a:srgbClr val="FEFFFF"/>
            </a:solidFill>
            <a:ln w="9525">
              <a:solidFill>
                <a:srgbClr val="B2B2B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t">
              <a:no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数组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的长度不是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，而是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。因为字符串常量的最后由系统加上一个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′\0′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。</a:t>
              </a:r>
            </a:p>
          </p:txBody>
        </p:sp>
        <p:sp>
          <p:nvSpPr>
            <p:cNvPr id="9" name="MH_Other_2">
              <a:extLst>
                <a:ext uri="{FF2B5EF4-FFF2-40B4-BE49-F238E27FC236}">
                  <a16:creationId xmlns:a16="http://schemas.microsoft.com/office/drawing/2014/main" id="{459FFA0E-3BD5-4693-AA6A-FCB92D92769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16200000">
              <a:off x="20401402" y="4490660"/>
              <a:ext cx="301625" cy="301625"/>
            </a:xfrm>
            <a:prstGeom prst="rtTriangl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0" name="圆角矩形 16">
            <a:extLst>
              <a:ext uri="{FF2B5EF4-FFF2-40B4-BE49-F238E27FC236}">
                <a16:creationId xmlns:a16="http://schemas.microsoft.com/office/drawing/2014/main" id="{E971BF7F-71EE-45EA-81B8-449E98079984}"/>
              </a:ext>
            </a:extLst>
          </p:cNvPr>
          <p:cNvSpPr/>
          <p:nvPr/>
        </p:nvSpPr>
        <p:spPr>
          <a:xfrm>
            <a:off x="838200" y="5268159"/>
            <a:ext cx="4797669" cy="389127"/>
          </a:xfrm>
          <a:prstGeom prst="roundRect">
            <a:avLst>
              <a:gd name="adj" fmla="val 107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pt-BR" altLang="zh-CN" sz="1600">
                <a:solidFill>
                  <a:schemeClr val="tx1"/>
                </a:solidFill>
              </a:rPr>
              <a:t>char c</a:t>
            </a:r>
            <a:r>
              <a:rPr lang="en-US" altLang="zh-CN" sz="1600">
                <a:solidFill>
                  <a:schemeClr val="tx1"/>
                </a:solidFill>
              </a:rPr>
              <a:t>[]</a:t>
            </a:r>
            <a:r>
              <a:rPr lang="pt-BR" altLang="zh-CN" sz="1600">
                <a:solidFill>
                  <a:schemeClr val="tx1"/>
                </a:solidFill>
              </a:rPr>
              <a:t>={′I′, ′ ′, ′a′,′m′, ′ ′,′h′,′a′,′p′,′p′,′y′,′\0′};</a:t>
            </a:r>
          </a:p>
        </p:txBody>
      </p:sp>
      <p:sp>
        <p:nvSpPr>
          <p:cNvPr id="11" name="圆角矩形 17">
            <a:extLst>
              <a:ext uri="{FF2B5EF4-FFF2-40B4-BE49-F238E27FC236}">
                <a16:creationId xmlns:a16="http://schemas.microsoft.com/office/drawing/2014/main" id="{2F11F9CA-5D9D-42B2-BCBB-1E72775CA10A}"/>
              </a:ext>
            </a:extLst>
          </p:cNvPr>
          <p:cNvSpPr/>
          <p:nvPr/>
        </p:nvSpPr>
        <p:spPr>
          <a:xfrm>
            <a:off x="6245469" y="5268159"/>
            <a:ext cx="4797669" cy="389127"/>
          </a:xfrm>
          <a:prstGeom prst="roundRect">
            <a:avLst>
              <a:gd name="adj" fmla="val 107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pt-BR" altLang="zh-CN" sz="1600">
                <a:solidFill>
                  <a:schemeClr val="tx1"/>
                </a:solidFill>
              </a:rPr>
              <a:t>char c</a:t>
            </a:r>
            <a:r>
              <a:rPr lang="en-US" altLang="zh-CN" sz="1600">
                <a:solidFill>
                  <a:schemeClr val="tx1"/>
                </a:solidFill>
              </a:rPr>
              <a:t>[]</a:t>
            </a:r>
            <a:r>
              <a:rPr lang="pt-BR" altLang="zh-CN" sz="1600">
                <a:solidFill>
                  <a:schemeClr val="tx1"/>
                </a:solidFill>
              </a:rPr>
              <a:t>={′I′, ′ ′, ′a′,′m′, ′ ′,′h′,′a′,′p′,′p′,′y′};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30D97B-FEB3-4380-9B02-AF505B24F120}"/>
                  </a:ext>
                </a:extLst>
              </p:cNvPr>
              <p:cNvSpPr txBox="1"/>
              <p:nvPr/>
            </p:nvSpPr>
            <p:spPr>
              <a:xfrm>
                <a:off x="5725258" y="5201112"/>
                <a:ext cx="363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0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30D97B-FEB3-4380-9B02-AF505B24F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58" y="5201112"/>
                <a:ext cx="3631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KSO_Shape">
            <a:extLst>
              <a:ext uri="{FF2B5EF4-FFF2-40B4-BE49-F238E27FC236}">
                <a16:creationId xmlns:a16="http://schemas.microsoft.com/office/drawing/2014/main" id="{FD54D0EE-51F7-4C41-889F-FF1ABC8F52B4}"/>
              </a:ext>
            </a:extLst>
          </p:cNvPr>
          <p:cNvSpPr/>
          <p:nvPr/>
        </p:nvSpPr>
        <p:spPr>
          <a:xfrm rot="17021938" flipH="1" flipV="1">
            <a:off x="-209742" y="4310860"/>
            <a:ext cx="1781735" cy="777639"/>
          </a:xfrm>
          <a:custGeom>
            <a:avLst/>
            <a:gdLst>
              <a:gd name="connsiteX0" fmla="*/ 549151 w 619898"/>
              <a:gd name="connsiteY0" fmla="*/ 0 h 422915"/>
              <a:gd name="connsiteX1" fmla="*/ 619898 w 619898"/>
              <a:gd name="connsiteY1" fmla="*/ 121978 h 422915"/>
              <a:gd name="connsiteX2" fmla="*/ 579339 w 619898"/>
              <a:gd name="connsiteY2" fmla="*/ 121978 h 422915"/>
              <a:gd name="connsiteX3" fmla="*/ 275923 w 619898"/>
              <a:gd name="connsiteY3" fmla="*/ 422915 h 422915"/>
              <a:gd name="connsiteX4" fmla="*/ 8083 w 619898"/>
              <a:gd name="connsiteY4" fmla="*/ 260285 h 422915"/>
              <a:gd name="connsiteX5" fmla="*/ 0 w 619898"/>
              <a:gd name="connsiteY5" fmla="*/ 240984 h 422915"/>
              <a:gd name="connsiteX6" fmla="*/ 54702 w 619898"/>
              <a:gd name="connsiteY6" fmla="*/ 218612 h 422915"/>
              <a:gd name="connsiteX7" fmla="*/ 70022 w 619898"/>
              <a:gd name="connsiteY7" fmla="*/ 247807 h 422915"/>
              <a:gd name="connsiteX8" fmla="*/ 275923 w 619898"/>
              <a:gd name="connsiteY8" fmla="*/ 362248 h 422915"/>
              <a:gd name="connsiteX9" fmla="*/ 518672 w 619898"/>
              <a:gd name="connsiteY9" fmla="*/ 121978 h 422915"/>
              <a:gd name="connsiteX10" fmla="*/ 478405 w 619898"/>
              <a:gd name="connsiteY10" fmla="*/ 121978 h 42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9898" h="422915">
                <a:moveTo>
                  <a:pt x="549151" y="0"/>
                </a:moveTo>
                <a:lnTo>
                  <a:pt x="619898" y="121978"/>
                </a:lnTo>
                <a:lnTo>
                  <a:pt x="579339" y="121978"/>
                </a:lnTo>
                <a:cubicBezTo>
                  <a:pt x="578058" y="288421"/>
                  <a:pt x="442696" y="422915"/>
                  <a:pt x="275923" y="422915"/>
                </a:cubicBezTo>
                <a:cubicBezTo>
                  <a:pt x="159264" y="422915"/>
                  <a:pt x="57976" y="357106"/>
                  <a:pt x="8083" y="260285"/>
                </a:cubicBezTo>
                <a:lnTo>
                  <a:pt x="0" y="240984"/>
                </a:lnTo>
                <a:lnTo>
                  <a:pt x="54702" y="218612"/>
                </a:lnTo>
                <a:lnTo>
                  <a:pt x="70022" y="247807"/>
                </a:lnTo>
                <a:cubicBezTo>
                  <a:pt x="112705" y="316565"/>
                  <a:pt x="188980" y="362248"/>
                  <a:pt x="275923" y="362248"/>
                </a:cubicBezTo>
                <a:cubicBezTo>
                  <a:pt x="409190" y="362248"/>
                  <a:pt x="517390" y="254915"/>
                  <a:pt x="518672" y="121978"/>
                </a:cubicBezTo>
                <a:lnTo>
                  <a:pt x="478405" y="12197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C231FD4-A58E-4168-A196-D282C9BE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12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11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5" grpId="0" animBg="1"/>
      <p:bldP spid="10" grpId="0" animBg="1"/>
      <p:bldP spid="11" grpId="0" animBg="1"/>
      <p:bldP spid="12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B4946158-3714-4DB2-8933-01AF238504A7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字符数组的输入</a:t>
            </a:r>
          </a:p>
        </p:txBody>
      </p:sp>
      <p:sp>
        <p:nvSpPr>
          <p:cNvPr id="4" name="圆角矩形 13">
            <a:extLst>
              <a:ext uri="{FF2B5EF4-FFF2-40B4-BE49-F238E27FC236}">
                <a16:creationId xmlns:a16="http://schemas.microsoft.com/office/drawing/2014/main" id="{C737DE5F-01D9-4A7B-A4CF-2D8AF35A5D47}"/>
              </a:ext>
            </a:extLst>
          </p:cNvPr>
          <p:cNvSpPr/>
          <p:nvPr/>
        </p:nvSpPr>
        <p:spPr>
          <a:xfrm>
            <a:off x="838202" y="1450234"/>
            <a:ext cx="2882875" cy="645394"/>
          </a:xfrm>
          <a:prstGeom prst="roundRect">
            <a:avLst>
              <a:gd name="adj" fmla="val 571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400"/>
              <a:t>	char c[6];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/>
              <a:t>	scanf("</a:t>
            </a:r>
            <a:r>
              <a:rPr lang="en-US" altLang="zh-CN" sz="1400">
                <a:solidFill>
                  <a:schemeClr val="accent6"/>
                </a:solidFill>
              </a:rPr>
              <a:t>%s</a:t>
            </a:r>
            <a:r>
              <a:rPr lang="en-US" altLang="zh-CN" sz="1400"/>
              <a:t>",</a:t>
            </a:r>
            <a:r>
              <a:rPr lang="en-US" altLang="zh-CN" sz="1400">
                <a:solidFill>
                  <a:schemeClr val="accent6"/>
                </a:solidFill>
              </a:rPr>
              <a:t>c</a:t>
            </a:r>
            <a:r>
              <a:rPr lang="en-US" altLang="zh-CN" sz="1400"/>
              <a:t>);</a:t>
            </a:r>
          </a:p>
        </p:txBody>
      </p:sp>
      <p:sp>
        <p:nvSpPr>
          <p:cNvPr id="5" name="MH_Desc_1">
            <a:extLst>
              <a:ext uri="{FF2B5EF4-FFF2-40B4-BE49-F238E27FC236}">
                <a16:creationId xmlns:a16="http://schemas.microsoft.com/office/drawing/2014/main" id="{4E2617F4-97EF-40E8-8BE1-FCD88E607F5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932093" y="1450234"/>
            <a:ext cx="7693269" cy="137515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t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从键盘输入</a:t>
            </a:r>
            <a:r>
              <a:rPr lang="en-US" altLang="zh-CN" dirty="0">
                <a:solidFill>
                  <a:srgbClr val="000000"/>
                </a:solidFill>
              </a:rPr>
              <a:t>: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0000"/>
                </a:solidFill>
              </a:rPr>
              <a:t>China↙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00"/>
                </a:solidFill>
              </a:rPr>
              <a:t>系统会自动在</a:t>
            </a:r>
            <a:r>
              <a:rPr lang="en-US" altLang="zh-CN" dirty="0">
                <a:solidFill>
                  <a:srgbClr val="000000"/>
                </a:solidFill>
              </a:rPr>
              <a:t>China</a:t>
            </a:r>
            <a:r>
              <a:rPr lang="zh-CN" altLang="en-US" dirty="0">
                <a:solidFill>
                  <a:srgbClr val="000000"/>
                </a:solidFill>
              </a:rPr>
              <a:t>后面加一个</a:t>
            </a:r>
            <a:r>
              <a:rPr lang="en-US" altLang="zh-CN" dirty="0">
                <a:solidFill>
                  <a:srgbClr val="000000"/>
                </a:solidFill>
              </a:rPr>
              <a:t>′\0′</a:t>
            </a:r>
            <a:r>
              <a:rPr lang="zh-CN" altLang="en-US" dirty="0">
                <a:solidFill>
                  <a:srgbClr val="000000"/>
                </a:solidFill>
              </a:rPr>
              <a:t>结束符。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圆角矩形 6">
            <a:extLst>
              <a:ext uri="{FF2B5EF4-FFF2-40B4-BE49-F238E27FC236}">
                <a16:creationId xmlns:a16="http://schemas.microsoft.com/office/drawing/2014/main" id="{F5E29E40-2A3B-4756-9B5A-27A58826135C}"/>
              </a:ext>
            </a:extLst>
          </p:cNvPr>
          <p:cNvSpPr/>
          <p:nvPr/>
        </p:nvSpPr>
        <p:spPr>
          <a:xfrm>
            <a:off x="838201" y="3020401"/>
            <a:ext cx="2882875" cy="644554"/>
          </a:xfrm>
          <a:prstGeom prst="roundRect">
            <a:avLst>
              <a:gd name="adj" fmla="val 70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400"/>
              <a:t>	char str1[5],str2[5],str3[5];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/>
              <a:t>	scanf("%s%s%s",str1,str2,str3);</a:t>
            </a:r>
          </a:p>
        </p:txBody>
      </p:sp>
      <p:sp>
        <p:nvSpPr>
          <p:cNvPr id="7" name="MH_Desc_1">
            <a:extLst>
              <a:ext uri="{FF2B5EF4-FFF2-40B4-BE49-F238E27FC236}">
                <a16:creationId xmlns:a16="http://schemas.microsoft.com/office/drawing/2014/main" id="{652B7E4D-7D16-4BCD-83F5-12093044A0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932093" y="3020890"/>
            <a:ext cx="7693269" cy="180124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t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>
                <a:solidFill>
                  <a:srgbClr val="000000"/>
                </a:solidFill>
              </a:rPr>
              <a:t>如果利用一个</a:t>
            </a:r>
            <a:r>
              <a:rPr lang="en-US" altLang="zh-CN">
                <a:solidFill>
                  <a:srgbClr val="000000"/>
                </a:solidFill>
              </a:rPr>
              <a:t>scanf</a:t>
            </a:r>
            <a:r>
              <a:rPr lang="zh-CN" altLang="en-US">
                <a:solidFill>
                  <a:srgbClr val="000000"/>
                </a:solidFill>
              </a:rPr>
              <a:t>函数输入多个字符串，则应在输入时以</a:t>
            </a:r>
            <a:r>
              <a:rPr lang="zh-CN" altLang="en-US" b="1">
                <a:solidFill>
                  <a:srgbClr val="000000"/>
                </a:solidFill>
              </a:rPr>
              <a:t>空格</a:t>
            </a:r>
            <a:r>
              <a:rPr lang="zh-CN" altLang="en-US">
                <a:solidFill>
                  <a:srgbClr val="000000"/>
                </a:solidFill>
              </a:rPr>
              <a:t>分隔。</a:t>
            </a:r>
            <a:endParaRPr lang="en-US" altLang="zh-CN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>
                <a:solidFill>
                  <a:srgbClr val="000000"/>
                </a:solidFill>
              </a:rPr>
              <a:t>从键盘输入</a:t>
            </a:r>
            <a:r>
              <a:rPr lang="en-US" altLang="zh-CN">
                <a:solidFill>
                  <a:srgbClr val="000000"/>
                </a:solidFill>
              </a:rPr>
              <a:t>: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>
                <a:solidFill>
                  <a:srgbClr val="000000"/>
                </a:solidFill>
              </a:rPr>
              <a:t>How are you? ↙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>
                <a:solidFill>
                  <a:srgbClr val="000000"/>
                </a:solidFill>
              </a:rPr>
              <a:t>由于有空格字符分隔，作为</a:t>
            </a:r>
            <a:r>
              <a:rPr lang="en-US" altLang="zh-CN">
                <a:solidFill>
                  <a:srgbClr val="000000"/>
                </a:solidFill>
              </a:rPr>
              <a:t>3</a:t>
            </a:r>
            <a:r>
              <a:rPr lang="zh-CN" altLang="en-US">
                <a:solidFill>
                  <a:srgbClr val="000000"/>
                </a:solidFill>
              </a:rPr>
              <a:t>个字符串输入。</a:t>
            </a:r>
            <a:endParaRPr lang="en-US" altLang="zh-CN" dirty="0">
              <a:solidFill>
                <a:srgbClr val="000000"/>
              </a:solidFill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6C456C3-29F5-44AA-A8CB-CA359A4A3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72410"/>
              </p:ext>
            </p:extLst>
          </p:nvPr>
        </p:nvGraphicFramePr>
        <p:xfrm>
          <a:off x="8515686" y="3664955"/>
          <a:ext cx="3086100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122111166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41799086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376096492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217094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367270811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743269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str1:</a:t>
                      </a:r>
                      <a:endParaRPr lang="zh-CN" altLang="en-US" sz="1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H</a:t>
                      </a:r>
                      <a:endParaRPr lang="zh-CN" altLang="en-US" sz="160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o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w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1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str2:</a:t>
                      </a:r>
                      <a:endParaRPr lang="zh-CN" altLang="en-US" sz="1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a</a:t>
                      </a:r>
                      <a:endParaRPr lang="zh-CN" altLang="en-US" sz="160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r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e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38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str3:</a:t>
                      </a:r>
                      <a:endParaRPr lang="zh-CN" altLang="en-US" sz="1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y</a:t>
                      </a:r>
                      <a:endParaRPr lang="zh-CN" altLang="en-US" sz="160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o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u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?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703360"/>
                  </a:ext>
                </a:extLst>
              </a:tr>
            </a:tbl>
          </a:graphicData>
        </a:graphic>
      </p:graphicFrame>
      <p:sp>
        <p:nvSpPr>
          <p:cNvPr id="9" name="圆角矩形 9">
            <a:extLst>
              <a:ext uri="{FF2B5EF4-FFF2-40B4-BE49-F238E27FC236}">
                <a16:creationId xmlns:a16="http://schemas.microsoft.com/office/drawing/2014/main" id="{1CE5F145-C3CA-4F2C-A950-94F09C733D38}"/>
              </a:ext>
            </a:extLst>
          </p:cNvPr>
          <p:cNvSpPr/>
          <p:nvPr/>
        </p:nvSpPr>
        <p:spPr>
          <a:xfrm>
            <a:off x="838200" y="5017432"/>
            <a:ext cx="2882875" cy="750903"/>
          </a:xfrm>
          <a:prstGeom prst="roundRect">
            <a:avLst>
              <a:gd name="adj" fmla="val 486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pt-BR" altLang="zh-CN" sz="1600">
                <a:solidFill>
                  <a:schemeClr val="tx1"/>
                </a:solidFill>
              </a:rPr>
              <a:t>char str</a:t>
            </a:r>
            <a:r>
              <a:rPr lang="en-US" altLang="zh-CN" sz="1600">
                <a:solidFill>
                  <a:schemeClr val="tx1"/>
                </a:solidFill>
              </a:rPr>
              <a:t>[</a:t>
            </a:r>
            <a:r>
              <a:rPr lang="pt-BR" altLang="zh-CN" sz="1600">
                <a:solidFill>
                  <a:schemeClr val="tx1"/>
                </a:solidFill>
              </a:rPr>
              <a:t>13</a:t>
            </a:r>
            <a:r>
              <a:rPr lang="en-US" altLang="zh-CN" sz="1600">
                <a:solidFill>
                  <a:schemeClr val="tx1"/>
                </a:solidFill>
              </a:rPr>
              <a:t>]</a:t>
            </a:r>
            <a:r>
              <a:rPr lang="pt-BR" altLang="zh-CN" sz="1600">
                <a:solidFill>
                  <a:schemeClr val="tx1"/>
                </a:solidFill>
              </a:rPr>
              <a:t>;</a:t>
            </a:r>
          </a:p>
          <a:p>
            <a:pPr defTabSz="363538">
              <a:lnSpc>
                <a:spcPct val="120000"/>
              </a:lnSpc>
            </a:pPr>
            <a:r>
              <a:rPr lang="pt-BR" altLang="zh-CN" sz="1600">
                <a:solidFill>
                  <a:schemeClr val="tx1"/>
                </a:solidFill>
              </a:rPr>
              <a:t>scanf("%s"</a:t>
            </a:r>
            <a:r>
              <a:rPr lang="en-US" altLang="zh-CN" sz="1600">
                <a:solidFill>
                  <a:schemeClr val="tx1"/>
                </a:solidFill>
              </a:rPr>
              <a:t>,</a:t>
            </a:r>
            <a:r>
              <a:rPr lang="pt-BR" altLang="zh-CN" sz="1600">
                <a:solidFill>
                  <a:schemeClr val="tx1"/>
                </a:solidFill>
              </a:rPr>
              <a:t>str);</a:t>
            </a:r>
          </a:p>
        </p:txBody>
      </p:sp>
      <p:sp>
        <p:nvSpPr>
          <p:cNvPr id="10" name="MH_Desc_1">
            <a:extLst>
              <a:ext uri="{FF2B5EF4-FFF2-40B4-BE49-F238E27FC236}">
                <a16:creationId xmlns:a16="http://schemas.microsoft.com/office/drawing/2014/main" id="{EA46A94E-7D5A-4803-A052-28DA35C684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32093" y="5017629"/>
            <a:ext cx="7693269" cy="177308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t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>
                <a:solidFill>
                  <a:srgbClr val="000000"/>
                </a:solidFill>
              </a:rPr>
              <a:t>从键盘输入</a:t>
            </a:r>
            <a:r>
              <a:rPr lang="en-US" altLang="zh-CN">
                <a:solidFill>
                  <a:srgbClr val="000000"/>
                </a:solidFill>
              </a:rPr>
              <a:t>: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>
                <a:solidFill>
                  <a:srgbClr val="000000"/>
                </a:solidFill>
              </a:rPr>
              <a:t>How are you? ↙</a:t>
            </a:r>
          </a:p>
          <a:p>
            <a:pPr algn="just">
              <a:lnSpc>
                <a:spcPct val="150000"/>
              </a:lnSpc>
              <a:defRPr/>
            </a:pPr>
            <a:r>
              <a:rPr lang="zh-CN" altLang="en-US">
                <a:solidFill>
                  <a:srgbClr val="000000"/>
                </a:solidFill>
              </a:rPr>
              <a:t>由于系统把空格字符作为输入的字符串之间的分隔符，因此只将空格前的字符</a:t>
            </a:r>
            <a:r>
              <a:rPr lang="en-US" altLang="zh-CN">
                <a:solidFill>
                  <a:srgbClr val="000000"/>
                </a:solidFill>
              </a:rPr>
              <a:t>″How″</a:t>
            </a:r>
            <a:r>
              <a:rPr lang="zh-CN" altLang="en-US">
                <a:solidFill>
                  <a:srgbClr val="000000"/>
                </a:solidFill>
              </a:rPr>
              <a:t>送到</a:t>
            </a:r>
            <a:r>
              <a:rPr lang="en-US" altLang="zh-CN">
                <a:solidFill>
                  <a:srgbClr val="000000"/>
                </a:solidFill>
              </a:rPr>
              <a:t>str</a:t>
            </a:r>
            <a:r>
              <a:rPr lang="zh-CN" altLang="en-US">
                <a:solidFill>
                  <a:srgbClr val="000000"/>
                </a:solidFill>
              </a:rPr>
              <a:t>中。</a:t>
            </a:r>
            <a:endParaRPr lang="en-US" altLang="zh-CN" dirty="0">
              <a:solidFill>
                <a:srgbClr val="000000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7954C57-3545-44AC-8170-F799F7317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773076"/>
              </p:ext>
            </p:extLst>
          </p:nvPr>
        </p:nvGraphicFramePr>
        <p:xfrm>
          <a:off x="6265845" y="6337880"/>
          <a:ext cx="533594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457">
                  <a:extLst>
                    <a:ext uri="{9D8B030D-6E8A-4147-A177-3AD203B41FA5}">
                      <a16:colId xmlns:a16="http://schemas.microsoft.com/office/drawing/2014/main" val="507315201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4024852079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3026206245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1418788359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3081505403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1982157113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2449792808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874148774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1971512116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2764735626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109591742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3452260159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679284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H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o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w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/>
                        <a:t>\0</a:t>
                      </a:r>
                      <a:endParaRPr lang="zh-CN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858508"/>
                  </a:ext>
                </a:extLst>
              </a:tr>
            </a:tbl>
          </a:graphicData>
        </a:graphic>
      </p:graphicFrame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3B241302-5D98-4F32-9733-88BEC951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13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12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F6DB27B-CB24-438C-B7F4-CAF079A2B346}"/>
              </a:ext>
            </a:extLst>
          </p:cNvPr>
          <p:cNvGrpSpPr/>
          <p:nvPr/>
        </p:nvGrpSpPr>
        <p:grpSpPr>
          <a:xfrm>
            <a:off x="805870" y="1446215"/>
            <a:ext cx="10210892" cy="4752361"/>
            <a:chOff x="10187984" y="4266794"/>
            <a:chExt cx="10210892" cy="4752361"/>
          </a:xfrm>
        </p:grpSpPr>
        <p:sp>
          <p:nvSpPr>
            <p:cNvPr id="4" name="MH_Other_1">
              <a:extLst>
                <a:ext uri="{FF2B5EF4-FFF2-40B4-BE49-F238E27FC236}">
                  <a16:creationId xmlns:a16="http://schemas.microsoft.com/office/drawing/2014/main" id="{8EBC21D6-B310-40C1-834C-6E539BFD1F5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187984" y="4266795"/>
              <a:ext cx="774700" cy="522287"/>
            </a:xfrm>
            <a:custGeom>
              <a:avLst/>
              <a:gdLst>
                <a:gd name="connsiteX0" fmla="*/ 0 w 2429934"/>
                <a:gd name="connsiteY0" fmla="*/ 360367 h 372534"/>
                <a:gd name="connsiteX1" fmla="*/ 2429934 w 2429934"/>
                <a:gd name="connsiteY1" fmla="*/ 360367 h 372534"/>
                <a:gd name="connsiteX2" fmla="*/ 2429934 w 2429934"/>
                <a:gd name="connsiteY2" fmla="*/ 372534 h 372534"/>
                <a:gd name="connsiteX3" fmla="*/ 0 w 2429934"/>
                <a:gd name="connsiteY3" fmla="*/ 372534 h 372534"/>
                <a:gd name="connsiteX4" fmla="*/ 0 w 2429934"/>
                <a:gd name="connsiteY4" fmla="*/ 30167 h 372534"/>
                <a:gd name="connsiteX5" fmla="*/ 2429934 w 2429934"/>
                <a:gd name="connsiteY5" fmla="*/ 30167 h 372534"/>
                <a:gd name="connsiteX6" fmla="*/ 2429934 w 2429934"/>
                <a:gd name="connsiteY6" fmla="*/ 342367 h 372534"/>
                <a:gd name="connsiteX7" fmla="*/ 0 w 2429934"/>
                <a:gd name="connsiteY7" fmla="*/ 342367 h 372534"/>
                <a:gd name="connsiteX8" fmla="*/ 0 w 2429934"/>
                <a:gd name="connsiteY8" fmla="*/ 0 h 372534"/>
                <a:gd name="connsiteX9" fmla="*/ 2429934 w 2429934"/>
                <a:gd name="connsiteY9" fmla="*/ 0 h 372534"/>
                <a:gd name="connsiteX10" fmla="*/ 2429934 w 2429934"/>
                <a:gd name="connsiteY10" fmla="*/ 12167 h 372534"/>
                <a:gd name="connsiteX11" fmla="*/ 0 w 2429934"/>
                <a:gd name="connsiteY11" fmla="*/ 12167 h 37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9934" h="372534">
                  <a:moveTo>
                    <a:pt x="0" y="360367"/>
                  </a:moveTo>
                  <a:lnTo>
                    <a:pt x="2429934" y="360367"/>
                  </a:lnTo>
                  <a:lnTo>
                    <a:pt x="2429934" y="372534"/>
                  </a:lnTo>
                  <a:lnTo>
                    <a:pt x="0" y="372534"/>
                  </a:lnTo>
                  <a:close/>
                  <a:moveTo>
                    <a:pt x="0" y="30167"/>
                  </a:moveTo>
                  <a:lnTo>
                    <a:pt x="2429934" y="30167"/>
                  </a:lnTo>
                  <a:lnTo>
                    <a:pt x="2429934" y="342367"/>
                  </a:lnTo>
                  <a:lnTo>
                    <a:pt x="0" y="342367"/>
                  </a:lnTo>
                  <a:close/>
                  <a:moveTo>
                    <a:pt x="0" y="0"/>
                  </a:moveTo>
                  <a:lnTo>
                    <a:pt x="2429934" y="0"/>
                  </a:lnTo>
                  <a:lnTo>
                    <a:pt x="2429934" y="12167"/>
                  </a:lnTo>
                  <a:lnTo>
                    <a:pt x="0" y="1216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>
                  <a:solidFill>
                    <a:srgbClr val="FEFFFF"/>
                  </a:solidFill>
                </a:rPr>
                <a:t>注意</a:t>
              </a:r>
            </a:p>
          </p:txBody>
        </p:sp>
        <p:sp>
          <p:nvSpPr>
            <p:cNvPr id="5" name="MH_SubTitle_1">
              <a:extLst>
                <a:ext uri="{FF2B5EF4-FFF2-40B4-BE49-F238E27FC236}">
                  <a16:creationId xmlns:a16="http://schemas.microsoft.com/office/drawing/2014/main" id="{ED21CC21-7C25-4FB9-A050-28C4F4C309F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0962685" y="4266794"/>
              <a:ext cx="9436191" cy="4752361"/>
            </a:xfrm>
            <a:prstGeom prst="rect">
              <a:avLst/>
            </a:prstGeom>
            <a:solidFill>
              <a:srgbClr val="FEFFFF"/>
            </a:solidFill>
            <a:ln w="9525">
              <a:solidFill>
                <a:srgbClr val="B2B2B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t">
              <a:no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scanf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函数中的输入项如果是字符数组名，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不要再加地址符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，因为在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语言中数组名代表该数组第一个元素的地址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或者说数组的起始地址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若数组占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个字节。数组名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代表地址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2000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。可以用下面的输出语句得到数组第一个元素的地址。</a:t>
              </a: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实际上是这样执行的：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按字符数组名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找到其数组第一个元素的地址，然后逐个输出其中的字符，直到遇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′\0′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为止。</a:t>
              </a:r>
            </a:p>
          </p:txBody>
        </p:sp>
        <p:sp>
          <p:nvSpPr>
            <p:cNvPr id="6" name="MH_Other_2">
              <a:extLst>
                <a:ext uri="{FF2B5EF4-FFF2-40B4-BE49-F238E27FC236}">
                  <a16:creationId xmlns:a16="http://schemas.microsoft.com/office/drawing/2014/main" id="{275EF09E-5228-438F-83D0-49FF9A78F71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16200000">
              <a:off x="20097251" y="8717530"/>
              <a:ext cx="301625" cy="301625"/>
            </a:xfrm>
            <a:prstGeom prst="rtTriangl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7" name="学论网-矩形 1">
            <a:extLst>
              <a:ext uri="{FF2B5EF4-FFF2-40B4-BE49-F238E27FC236}">
                <a16:creationId xmlns:a16="http://schemas.microsoft.com/office/drawing/2014/main" id="{2B06EE08-3E6F-4AA7-AE56-2F19CCCD26C2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字符数组的输入</a:t>
            </a:r>
          </a:p>
        </p:txBody>
      </p:sp>
      <p:sp>
        <p:nvSpPr>
          <p:cNvPr id="8" name="圆角矩形 18">
            <a:extLst>
              <a:ext uri="{FF2B5EF4-FFF2-40B4-BE49-F238E27FC236}">
                <a16:creationId xmlns:a16="http://schemas.microsoft.com/office/drawing/2014/main" id="{382F050B-A49E-4BB3-8884-2F9F444B59A4}"/>
              </a:ext>
            </a:extLst>
          </p:cNvPr>
          <p:cNvSpPr/>
          <p:nvPr/>
        </p:nvSpPr>
        <p:spPr>
          <a:xfrm>
            <a:off x="3021914" y="2225562"/>
            <a:ext cx="5893868" cy="436863"/>
          </a:xfrm>
          <a:prstGeom prst="roundRect">
            <a:avLst>
              <a:gd name="adj" fmla="val 1048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0" algn="just">
              <a:lnSpc>
                <a:spcPct val="120000"/>
              </a:lnSpc>
              <a:defRPr/>
            </a:pPr>
            <a:r>
              <a:rPr lang="en-US" altLang="zh-CN" dirty="0" err="1">
                <a:solidFill>
                  <a:srgbClr val="000000"/>
                </a:solidFill>
              </a:rPr>
              <a:t>scanf</a:t>
            </a:r>
            <a:r>
              <a:rPr lang="en-US" altLang="zh-CN" dirty="0">
                <a:solidFill>
                  <a:srgbClr val="000000"/>
                </a:solidFill>
              </a:rPr>
              <a:t>("%s", &amp;str);		</a:t>
            </a:r>
            <a:r>
              <a:rPr lang="en-US" altLang="zh-CN" dirty="0">
                <a:solidFill>
                  <a:srgbClr val="008000"/>
                </a:solidFill>
              </a:rPr>
              <a:t>//str</a:t>
            </a:r>
            <a:r>
              <a:rPr lang="zh-CN" altLang="en-US" dirty="0">
                <a:solidFill>
                  <a:srgbClr val="008000"/>
                </a:solidFill>
              </a:rPr>
              <a:t>前面不应加</a:t>
            </a:r>
            <a:r>
              <a:rPr lang="en-US" altLang="zh-CN" dirty="0">
                <a:solidFill>
                  <a:srgbClr val="008000"/>
                </a:solidFill>
              </a:rPr>
              <a:t>&amp;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FD63AC-D51E-4C51-BE94-BCAED671721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7526" y="2167768"/>
            <a:ext cx="542925" cy="552450"/>
          </a:xfrm>
          <a:prstGeom prst="rect">
            <a:avLst/>
          </a:prstGeom>
        </p:spPr>
      </p:pic>
      <p:sp>
        <p:nvSpPr>
          <p:cNvPr id="10" name="圆角矩形 20">
            <a:extLst>
              <a:ext uri="{FF2B5EF4-FFF2-40B4-BE49-F238E27FC236}">
                <a16:creationId xmlns:a16="http://schemas.microsoft.com/office/drawing/2014/main" id="{394F1E11-4147-4F8B-A5E7-496843951B76}"/>
              </a:ext>
            </a:extLst>
          </p:cNvPr>
          <p:cNvSpPr/>
          <p:nvPr/>
        </p:nvSpPr>
        <p:spPr>
          <a:xfrm>
            <a:off x="1942813" y="3374649"/>
            <a:ext cx="6550556" cy="436863"/>
          </a:xfrm>
          <a:prstGeom prst="roundRect">
            <a:avLst>
              <a:gd name="adj" fmla="val 847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printf("%o",c);	</a:t>
            </a:r>
            <a:r>
              <a:rPr lang="en-US" altLang="zh-CN">
                <a:solidFill>
                  <a:srgbClr val="008000"/>
                </a:solidFill>
              </a:rPr>
              <a:t>//</a:t>
            </a:r>
            <a:r>
              <a:rPr lang="zh-CN" altLang="en-US">
                <a:solidFill>
                  <a:srgbClr val="008000"/>
                </a:solidFill>
              </a:rPr>
              <a:t>用八进制形式输出数组</a:t>
            </a:r>
            <a:r>
              <a:rPr lang="en-US" altLang="zh-CN">
                <a:solidFill>
                  <a:srgbClr val="008000"/>
                </a:solidFill>
              </a:rPr>
              <a:t>c</a:t>
            </a:r>
            <a:r>
              <a:rPr lang="zh-CN" altLang="en-US">
                <a:solidFill>
                  <a:srgbClr val="008000"/>
                </a:solidFill>
              </a:rPr>
              <a:t>的起始地址</a:t>
            </a:r>
          </a:p>
        </p:txBody>
      </p:sp>
      <p:sp>
        <p:nvSpPr>
          <p:cNvPr id="11" name="圆角矩形 21">
            <a:extLst>
              <a:ext uri="{FF2B5EF4-FFF2-40B4-BE49-F238E27FC236}">
                <a16:creationId xmlns:a16="http://schemas.microsoft.com/office/drawing/2014/main" id="{F0F67C3D-BE6C-4D91-B706-FDE14673FBAB}"/>
              </a:ext>
            </a:extLst>
          </p:cNvPr>
          <p:cNvSpPr/>
          <p:nvPr/>
        </p:nvSpPr>
        <p:spPr>
          <a:xfrm>
            <a:off x="1942813" y="4890452"/>
            <a:ext cx="6550556" cy="436863"/>
          </a:xfrm>
          <a:prstGeom prst="roundRect">
            <a:avLst>
              <a:gd name="adj" fmla="val 1048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printf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(“%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s”,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);	</a:t>
            </a:r>
            <a:r>
              <a:rPr lang="en-US" altLang="zh-CN" dirty="0" smtClean="0">
                <a:solidFill>
                  <a:srgbClr val="008000"/>
                </a:solidFill>
              </a:rPr>
              <a:t>//</a:t>
            </a:r>
            <a:r>
              <a:rPr lang="zh-CN" altLang="en-US" dirty="0" smtClean="0">
                <a:solidFill>
                  <a:srgbClr val="008000"/>
                </a:solidFill>
              </a:rPr>
              <a:t>输出</a:t>
            </a:r>
            <a:r>
              <a:rPr lang="zh-CN" altLang="en-US" dirty="0">
                <a:solidFill>
                  <a:srgbClr val="008000"/>
                </a:solidFill>
              </a:rPr>
              <a:t>数组</a:t>
            </a:r>
            <a:r>
              <a:rPr lang="en-US" altLang="zh-CN" dirty="0">
                <a:solidFill>
                  <a:srgbClr val="008000"/>
                </a:solidFill>
              </a:rPr>
              <a:t>c</a:t>
            </a:r>
            <a:r>
              <a:rPr lang="zh-CN" altLang="en-US" dirty="0" smtClean="0">
                <a:solidFill>
                  <a:srgbClr val="008000"/>
                </a:solidFill>
              </a:rPr>
              <a:t>的内容</a:t>
            </a:r>
            <a:endParaRPr lang="en-US" altLang="zh-CN" dirty="0" smtClean="0">
              <a:solidFill>
                <a:srgbClr val="008000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  <a:defRPr/>
            </a:pPr>
            <a:endParaRPr lang="zh-CN" altLang="en-US" dirty="0">
              <a:solidFill>
                <a:srgbClr val="008000"/>
              </a:solidFill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EEBDA83-596C-41E5-B7CE-D5638F81C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458428"/>
              </p:ext>
            </p:extLst>
          </p:nvPr>
        </p:nvGraphicFramePr>
        <p:xfrm>
          <a:off x="9078057" y="3216387"/>
          <a:ext cx="1354016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7008">
                  <a:extLst>
                    <a:ext uri="{9D8B030D-6E8A-4147-A177-3AD203B41FA5}">
                      <a16:colId xmlns:a16="http://schemas.microsoft.com/office/drawing/2014/main" val="4113008417"/>
                    </a:ext>
                  </a:extLst>
                </a:gridCol>
                <a:gridCol w="677008">
                  <a:extLst>
                    <a:ext uri="{9D8B030D-6E8A-4147-A177-3AD203B41FA5}">
                      <a16:colId xmlns:a16="http://schemas.microsoft.com/office/drawing/2014/main" val="1821783903"/>
                    </a:ext>
                  </a:extLst>
                </a:gridCol>
              </a:tblGrid>
              <a:tr h="152988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</a:t>
                      </a:r>
                      <a:r>
                        <a:rPr lang="zh-CN" altLang="en-US" sz="1400"/>
                        <a:t>数组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653648"/>
                  </a:ext>
                </a:extLst>
              </a:tr>
              <a:tr h="15298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/>
                        <a:t>2000</a:t>
                      </a:r>
                      <a:endParaRPr lang="zh-CN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C</a:t>
                      </a:r>
                      <a:endParaRPr lang="zh-CN" altLang="en-US" sz="1400"/>
                    </a:p>
                  </a:txBody>
                  <a:tcPr>
                    <a:solidFill>
                      <a:srgbClr val="FBE9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118273"/>
                  </a:ext>
                </a:extLst>
              </a:tr>
              <a:tr h="15298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/>
                        <a:t>2001</a:t>
                      </a:r>
                      <a:endParaRPr lang="zh-CN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h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21204"/>
                  </a:ext>
                </a:extLst>
              </a:tr>
              <a:tr h="15298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/>
                        <a:t>2002</a:t>
                      </a:r>
                      <a:endParaRPr lang="zh-CN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571459"/>
                  </a:ext>
                </a:extLst>
              </a:tr>
              <a:tr h="15298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/>
                        <a:t>2003</a:t>
                      </a:r>
                      <a:endParaRPr lang="zh-CN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n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1679"/>
                  </a:ext>
                </a:extLst>
              </a:tr>
              <a:tr h="15298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/>
                        <a:t>2004</a:t>
                      </a:r>
                      <a:endParaRPr lang="zh-CN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836383"/>
                  </a:ext>
                </a:extLst>
              </a:tr>
              <a:tr h="152988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/>
                        <a:t>2005</a:t>
                      </a:r>
                      <a:endParaRPr lang="zh-CN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\0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08778"/>
                  </a:ext>
                </a:extLst>
              </a:tr>
            </a:tbl>
          </a:graphicData>
        </a:graphic>
      </p:graphicFrame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9DBF2AC0-E449-4804-8DC1-87D6FFC18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14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619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D047630C-6B0B-479D-9225-04BEF12DD49C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字符数组的输出</a:t>
            </a:r>
          </a:p>
        </p:txBody>
      </p:sp>
      <p:sp>
        <p:nvSpPr>
          <p:cNvPr id="4" name="圆角矩形 12">
            <a:extLst>
              <a:ext uri="{FF2B5EF4-FFF2-40B4-BE49-F238E27FC236}">
                <a16:creationId xmlns:a16="http://schemas.microsoft.com/office/drawing/2014/main" id="{B4981B22-D4FD-47B7-88BA-18F4796657DC}"/>
              </a:ext>
            </a:extLst>
          </p:cNvPr>
          <p:cNvSpPr/>
          <p:nvPr/>
        </p:nvSpPr>
        <p:spPr>
          <a:xfrm>
            <a:off x="6974190" y="1301853"/>
            <a:ext cx="4775773" cy="2875806"/>
          </a:xfrm>
          <a:prstGeom prst="roundRect">
            <a:avLst>
              <a:gd name="adj" fmla="val 162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#include &lt;</a:t>
            </a:r>
            <a:r>
              <a:rPr lang="en-US" altLang="zh-CN" sz="1400" dirty="0" err="1">
                <a:latin typeface="Consolas" panose="020B0609020204030204" pitchFamily="49" charset="0"/>
              </a:rPr>
              <a:t>stdio.h</a:t>
            </a:r>
            <a:r>
              <a:rPr lang="en-US" altLang="zh-CN" sz="1400" dirty="0">
                <a:latin typeface="Consolas" panose="020B0609020204030204" pitchFamily="49" charset="0"/>
              </a:rPr>
              <a:t>&gt;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int main()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{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char c[15]={'I',' ','</a:t>
            </a:r>
            <a:r>
              <a:rPr lang="en-US" altLang="zh-CN" sz="1400" dirty="0" err="1">
                <a:latin typeface="Consolas" panose="020B0609020204030204" pitchFamily="49" charset="0"/>
              </a:rPr>
              <a:t>a','m</a:t>
            </a:r>
            <a:r>
              <a:rPr lang="en-US" altLang="zh-CN" sz="1400" dirty="0">
                <a:latin typeface="Consolas" panose="020B0609020204030204" pitchFamily="49" charset="0"/>
              </a:rPr>
              <a:t>',' ','a',' ','</a:t>
            </a:r>
            <a:r>
              <a:rPr lang="en-US" altLang="zh-CN" sz="1400" dirty="0" err="1">
                <a:latin typeface="Consolas" panose="020B0609020204030204" pitchFamily="49" charset="0"/>
              </a:rPr>
              <a:t>s','t','u','d','e','n','t</a:t>
            </a:r>
            <a:r>
              <a:rPr lang="en-US" altLang="zh-CN" sz="1400" dirty="0">
                <a:latin typeface="Consolas" panose="020B0609020204030204" pitchFamily="49" charset="0"/>
              </a:rPr>
              <a:t>','.'};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int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for(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=0;i&lt;15;i++)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	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("</a:t>
            </a:r>
            <a:r>
              <a:rPr lang="en-US" altLang="zh-CN" sz="1400" dirty="0">
                <a:solidFill>
                  <a:schemeClr val="accent6"/>
                </a:solidFill>
                <a:latin typeface="Consolas" panose="020B0609020204030204" pitchFamily="49" charset="0"/>
              </a:rPr>
              <a:t>%</a:t>
            </a:r>
            <a:r>
              <a:rPr lang="en-US" altLang="zh-CN" sz="1400" dirty="0" err="1">
                <a:solidFill>
                  <a:schemeClr val="accent6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400" dirty="0" err="1">
                <a:latin typeface="Consolas" panose="020B0609020204030204" pitchFamily="49" charset="0"/>
              </a:rPr>
              <a:t>",</a:t>
            </a:r>
            <a:r>
              <a:rPr lang="en-US" altLang="zh-CN" sz="1400" dirty="0" err="1">
                <a:solidFill>
                  <a:schemeClr val="accent6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400" dirty="0">
                <a:solidFill>
                  <a:schemeClr val="accent6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1400" dirty="0" err="1">
                <a:solidFill>
                  <a:schemeClr val="accent6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chemeClr val="accent6"/>
                </a:solidFill>
                <a:latin typeface="Consolas" panose="020B0609020204030204" pitchFamily="49" charset="0"/>
              </a:rPr>
              <a:t>]</a:t>
            </a:r>
            <a:r>
              <a:rPr lang="en-US" altLang="zh-CN" sz="1400" dirty="0">
                <a:latin typeface="Consolas" panose="020B0609020204030204" pitchFamily="49" charset="0"/>
              </a:rPr>
              <a:t>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("\n");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return 0;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圆角矩形 13">
            <a:extLst>
              <a:ext uri="{FF2B5EF4-FFF2-40B4-BE49-F238E27FC236}">
                <a16:creationId xmlns:a16="http://schemas.microsoft.com/office/drawing/2014/main" id="{C986835D-3655-4CE7-A284-9B3FCE623698}"/>
              </a:ext>
            </a:extLst>
          </p:cNvPr>
          <p:cNvSpPr/>
          <p:nvPr/>
        </p:nvSpPr>
        <p:spPr>
          <a:xfrm>
            <a:off x="1398978" y="4022833"/>
            <a:ext cx="2469637" cy="2333517"/>
          </a:xfrm>
          <a:prstGeom prst="roundRect">
            <a:avLst>
              <a:gd name="adj" fmla="val 162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#include &lt;</a:t>
            </a:r>
            <a:r>
              <a:rPr lang="en-US" altLang="zh-CN" sz="1400" dirty="0" err="1">
                <a:latin typeface="Consolas" panose="020B0609020204030204" pitchFamily="49" charset="0"/>
              </a:rPr>
              <a:t>stdio.h</a:t>
            </a:r>
            <a:r>
              <a:rPr lang="en-US" altLang="zh-CN" sz="1400" dirty="0">
                <a:latin typeface="Consolas" panose="020B0609020204030204" pitchFamily="49" charset="0"/>
              </a:rPr>
              <a:t>&gt;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int main()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{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char c[]="China";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("</a:t>
            </a:r>
            <a:r>
              <a:rPr lang="en-US" altLang="zh-CN" sz="1400" dirty="0">
                <a:solidFill>
                  <a:schemeClr val="accent6"/>
                </a:solidFill>
                <a:latin typeface="Consolas" panose="020B0609020204030204" pitchFamily="49" charset="0"/>
              </a:rPr>
              <a:t>%s</a:t>
            </a:r>
            <a:r>
              <a:rPr lang="en-US" altLang="zh-CN" sz="1400" dirty="0">
                <a:latin typeface="Consolas" panose="020B0609020204030204" pitchFamily="49" charset="0"/>
              </a:rPr>
              <a:t>\</a:t>
            </a:r>
            <a:r>
              <a:rPr lang="en-US" altLang="zh-CN" sz="1400" dirty="0" err="1">
                <a:latin typeface="Consolas" panose="020B0609020204030204" pitchFamily="49" charset="0"/>
              </a:rPr>
              <a:t>n",</a:t>
            </a:r>
            <a:r>
              <a:rPr lang="en-US" altLang="zh-CN" sz="1400" dirty="0" err="1">
                <a:solidFill>
                  <a:schemeClr val="accent6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400" dirty="0">
                <a:latin typeface="Consolas" panose="020B0609020204030204" pitchFamily="49" charset="0"/>
              </a:rPr>
              <a:t>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return 0;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B098099-339F-4DF4-9830-0439FC21B59F}"/>
              </a:ext>
            </a:extLst>
          </p:cNvPr>
          <p:cNvSpPr txBox="1">
            <a:spLocks/>
          </p:cNvSpPr>
          <p:nvPr/>
        </p:nvSpPr>
        <p:spPr>
          <a:xfrm>
            <a:off x="625018" y="1860076"/>
            <a:ext cx="5663497" cy="2005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chemeClr val="accent1"/>
                </a:solidFill>
              </a:rPr>
              <a:t>(1) </a:t>
            </a:r>
            <a:r>
              <a:rPr lang="zh-CN" altLang="en-US" sz="2000" dirty="0">
                <a:solidFill>
                  <a:schemeClr val="accent1"/>
                </a:solidFill>
              </a:rPr>
              <a:t>逐个字符输入输出。用格式符“</a:t>
            </a:r>
            <a:r>
              <a:rPr lang="en-US" altLang="zh-CN" sz="2000" dirty="0">
                <a:solidFill>
                  <a:schemeClr val="accent1"/>
                </a:solidFill>
              </a:rPr>
              <a:t>%c”</a:t>
            </a:r>
            <a:r>
              <a:rPr lang="zh-CN" altLang="en-US" sz="2000" dirty="0">
                <a:solidFill>
                  <a:schemeClr val="accent1"/>
                </a:solidFill>
              </a:rPr>
              <a:t>输入或输出一个字符。</a:t>
            </a:r>
          </a:p>
          <a:p>
            <a:pPr marL="88900" indent="-8890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2000" dirty="0">
                <a:solidFill>
                  <a:schemeClr val="accent1"/>
                </a:solidFill>
              </a:rPr>
              <a:t>(2) </a:t>
            </a:r>
            <a:r>
              <a:rPr lang="zh-CN" altLang="en-US" sz="2000" dirty="0">
                <a:solidFill>
                  <a:schemeClr val="accent1"/>
                </a:solidFill>
              </a:rPr>
              <a:t>将整个字符串一次输入或输出。用“</a:t>
            </a:r>
            <a:r>
              <a:rPr lang="en-US" altLang="zh-CN" sz="2000" dirty="0">
                <a:solidFill>
                  <a:schemeClr val="accent1"/>
                </a:solidFill>
              </a:rPr>
              <a:t>%s”</a:t>
            </a:r>
            <a:r>
              <a:rPr lang="zh-CN" altLang="en-US" sz="2000" dirty="0">
                <a:solidFill>
                  <a:schemeClr val="accent1"/>
                </a:solidFill>
              </a:rPr>
              <a:t>格式符，意思是对字符串</a:t>
            </a:r>
            <a:r>
              <a:rPr lang="en-US" altLang="zh-CN" sz="2000" dirty="0">
                <a:solidFill>
                  <a:schemeClr val="accent1"/>
                </a:solidFill>
              </a:rPr>
              <a:t>(string)</a:t>
            </a:r>
            <a:r>
              <a:rPr lang="zh-CN" altLang="en-US" sz="2000" dirty="0">
                <a:solidFill>
                  <a:schemeClr val="accent1"/>
                </a:solidFill>
              </a:rPr>
              <a:t>的输入输出。</a:t>
            </a:r>
          </a:p>
        </p:txBody>
      </p:sp>
      <p:sp>
        <p:nvSpPr>
          <p:cNvPr id="7" name="MH_Desc_1">
            <a:extLst>
              <a:ext uri="{FF2B5EF4-FFF2-40B4-BE49-F238E27FC236}">
                <a16:creationId xmlns:a16="http://schemas.microsoft.com/office/drawing/2014/main" id="{0FEFE1A1-AC1D-4886-83AA-9D3656E3452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26169" y="4177659"/>
            <a:ext cx="7965831" cy="230763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t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0000"/>
                </a:solidFill>
              </a:rPr>
              <a:t>(1) </a:t>
            </a:r>
            <a:r>
              <a:rPr lang="zh-CN" altLang="en-US" dirty="0">
                <a:solidFill>
                  <a:srgbClr val="000000"/>
                </a:solidFill>
              </a:rPr>
              <a:t>输出的字符中不包括结束符</a:t>
            </a:r>
            <a:r>
              <a:rPr lang="en-US" altLang="zh-CN" dirty="0">
                <a:solidFill>
                  <a:srgbClr val="000000"/>
                </a:solidFill>
              </a:rPr>
              <a:t>′\0′</a:t>
            </a:r>
            <a:r>
              <a:rPr lang="zh-CN" altLang="en-US" dirty="0">
                <a:solidFill>
                  <a:srgbClr val="000000"/>
                </a:solidFill>
              </a:rPr>
              <a:t>。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0000"/>
                </a:solidFill>
              </a:rPr>
              <a:t>(2) </a:t>
            </a:r>
            <a:r>
              <a:rPr lang="zh-CN" altLang="en-US" dirty="0">
                <a:solidFill>
                  <a:srgbClr val="000000"/>
                </a:solidFill>
              </a:rPr>
              <a:t>用“</a:t>
            </a:r>
            <a:r>
              <a:rPr lang="en-US" altLang="zh-CN" dirty="0">
                <a:solidFill>
                  <a:srgbClr val="000000"/>
                </a:solidFill>
              </a:rPr>
              <a:t>%s”</a:t>
            </a:r>
            <a:r>
              <a:rPr lang="zh-CN" altLang="en-US" dirty="0">
                <a:solidFill>
                  <a:srgbClr val="000000"/>
                </a:solidFill>
              </a:rPr>
              <a:t>格式符输出字符串时，</a:t>
            </a:r>
            <a:r>
              <a:rPr lang="en-US" altLang="zh-CN" dirty="0" err="1">
                <a:solidFill>
                  <a:srgbClr val="000000"/>
                </a:solidFill>
              </a:rPr>
              <a:t>printf</a:t>
            </a:r>
            <a:r>
              <a:rPr lang="zh-CN" altLang="en-US" dirty="0">
                <a:solidFill>
                  <a:srgbClr val="000000"/>
                </a:solidFill>
              </a:rPr>
              <a:t>函数中的输出项是字符数组名，而不是数组元素名。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0000"/>
                </a:solidFill>
              </a:rPr>
              <a:t>(3) </a:t>
            </a:r>
            <a:r>
              <a:rPr lang="zh-CN" altLang="en-US" dirty="0">
                <a:solidFill>
                  <a:srgbClr val="000000"/>
                </a:solidFill>
              </a:rPr>
              <a:t>如果数组长度大于字符串的实际长度，也只输出到遇</a:t>
            </a:r>
            <a:r>
              <a:rPr lang="en-US" altLang="zh-CN" dirty="0">
                <a:solidFill>
                  <a:srgbClr val="000000"/>
                </a:solidFill>
              </a:rPr>
              <a:t>′\0′</a:t>
            </a:r>
            <a:r>
              <a:rPr lang="zh-CN" altLang="en-US" dirty="0">
                <a:solidFill>
                  <a:srgbClr val="000000"/>
                </a:solidFill>
              </a:rPr>
              <a:t>结束。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000000"/>
                </a:solidFill>
              </a:rPr>
              <a:t>(4) </a:t>
            </a:r>
            <a:r>
              <a:rPr lang="zh-CN" altLang="en-US" dirty="0">
                <a:solidFill>
                  <a:srgbClr val="000000"/>
                </a:solidFill>
              </a:rPr>
              <a:t>如果一个字符数组中包含一个以上</a:t>
            </a:r>
            <a:r>
              <a:rPr lang="en-US" altLang="zh-CN" dirty="0">
                <a:solidFill>
                  <a:srgbClr val="000000"/>
                </a:solidFill>
              </a:rPr>
              <a:t>′\0′</a:t>
            </a:r>
            <a:r>
              <a:rPr lang="zh-CN" altLang="en-US" dirty="0">
                <a:solidFill>
                  <a:srgbClr val="000000"/>
                </a:solidFill>
              </a:rPr>
              <a:t>，则遇第一个</a:t>
            </a:r>
            <a:r>
              <a:rPr lang="en-US" altLang="zh-CN" dirty="0">
                <a:solidFill>
                  <a:srgbClr val="000000"/>
                </a:solidFill>
              </a:rPr>
              <a:t>′\0′</a:t>
            </a:r>
            <a:r>
              <a:rPr lang="zh-CN" altLang="en-US" dirty="0">
                <a:solidFill>
                  <a:srgbClr val="000000"/>
                </a:solidFill>
              </a:rPr>
              <a:t>时输出就结束。</a:t>
            </a:r>
          </a:p>
          <a:p>
            <a:pPr algn="just">
              <a:lnSpc>
                <a:spcPct val="150000"/>
              </a:lnSpc>
              <a:defRPr/>
            </a:pP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8A93E27-8F96-4171-B34A-380A3786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15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82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0A072875-11A8-4711-AC0D-F8369B7FAED6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数组与函数</a:t>
            </a:r>
          </a:p>
        </p:txBody>
      </p:sp>
      <p:sp>
        <p:nvSpPr>
          <p:cNvPr id="4" name="圆角矩形 36">
            <a:extLst>
              <a:ext uri="{FF2B5EF4-FFF2-40B4-BE49-F238E27FC236}">
                <a16:creationId xmlns:a16="http://schemas.microsoft.com/office/drawing/2014/main" id="{562A8C90-5513-4BF9-BDD6-A065EE541DB6}"/>
              </a:ext>
            </a:extLst>
          </p:cNvPr>
          <p:cNvSpPr/>
          <p:nvPr/>
        </p:nvSpPr>
        <p:spPr>
          <a:xfrm>
            <a:off x="789061" y="1486783"/>
            <a:ext cx="10515043" cy="444752"/>
          </a:xfrm>
          <a:prstGeom prst="roundRect">
            <a:avLst>
              <a:gd name="adj" fmla="val 562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zh-CN" altLang="en-US" sz="1600" dirty="0"/>
              <a:t>如何将数组作为参数传入某个函数？</a:t>
            </a:r>
            <a:endParaRPr lang="en-US" altLang="zh-CN" sz="16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圆角矩形 12">
            <a:extLst>
              <a:ext uri="{FF2B5EF4-FFF2-40B4-BE49-F238E27FC236}">
                <a16:creationId xmlns:a16="http://schemas.microsoft.com/office/drawing/2014/main" id="{17ED6DFD-A283-4F93-B4F9-1DB5A71ED73D}"/>
              </a:ext>
            </a:extLst>
          </p:cNvPr>
          <p:cNvSpPr/>
          <p:nvPr/>
        </p:nvSpPr>
        <p:spPr>
          <a:xfrm>
            <a:off x="893737" y="2084416"/>
            <a:ext cx="4791446" cy="4119052"/>
          </a:xfrm>
          <a:prstGeom prst="roundRect">
            <a:avLst>
              <a:gd name="adj" fmla="val 162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#include&lt;stdio.h&gt;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int main()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{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int </a:t>
            </a:r>
            <a:r>
              <a:rPr lang="en-US" altLang="zh-CN" sz="1400" dirty="0" err="1">
                <a:latin typeface="Consolas" panose="020B0609020204030204" pitchFamily="49" charset="0"/>
              </a:rPr>
              <a:t>i,a</a:t>
            </a:r>
            <a:r>
              <a:rPr lang="en-US" altLang="zh-CN" sz="1400" dirty="0">
                <a:latin typeface="Consolas" panose="020B0609020204030204" pitchFamily="49" charset="0"/>
              </a:rPr>
              <a:t>[10];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for(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=0;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&lt;=9;i++)	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对数组元素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a[0]~a[9]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赋值</a:t>
            </a:r>
          </a:p>
          <a:p>
            <a:pPr defTabSz="363538">
              <a:lnSpc>
                <a:spcPct val="120000"/>
              </a:lnSpc>
            </a:pPr>
            <a:r>
              <a:rPr lang="zh-CN" altLang="en-US" sz="1400" dirty="0">
                <a:latin typeface="Consolas" panose="020B0609020204030204" pitchFamily="49" charset="0"/>
              </a:rPr>
              <a:t>		</a:t>
            </a:r>
            <a:r>
              <a:rPr lang="en-US" altLang="zh-CN" sz="1400" dirty="0">
                <a:latin typeface="Consolas" panose="020B0609020204030204" pitchFamily="49" charset="0"/>
              </a:rPr>
              <a:t>a[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]=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for(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=9;i&gt;=0;i--)	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输出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a[9]~a[0]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共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10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个数组元素</a:t>
            </a:r>
          </a:p>
          <a:p>
            <a:pPr defTabSz="363538">
              <a:lnSpc>
                <a:spcPct val="120000"/>
              </a:lnSpc>
            </a:pPr>
            <a:r>
              <a:rPr lang="zh-CN" altLang="en-US" sz="1400" dirty="0">
                <a:latin typeface="Consolas" panose="020B0609020204030204" pitchFamily="49" charset="0"/>
              </a:rPr>
              <a:t>		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("%d ",a[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]);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("\n");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return 0;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圆角矩形 12">
            <a:extLst>
              <a:ext uri="{FF2B5EF4-FFF2-40B4-BE49-F238E27FC236}">
                <a16:creationId xmlns:a16="http://schemas.microsoft.com/office/drawing/2014/main" id="{967EFE0C-C5F6-4EB9-B1BE-69101424C363}"/>
              </a:ext>
            </a:extLst>
          </p:cNvPr>
          <p:cNvSpPr/>
          <p:nvPr/>
        </p:nvSpPr>
        <p:spPr>
          <a:xfrm>
            <a:off x="6046582" y="2084416"/>
            <a:ext cx="4791446" cy="4163459"/>
          </a:xfrm>
          <a:prstGeom prst="roundRect">
            <a:avLst>
              <a:gd name="adj" fmla="val 162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#include&lt;stdio.h&gt;</a:t>
            </a:r>
          </a:p>
          <a:p>
            <a:pPr defTabSz="363538">
              <a:lnSpc>
                <a:spcPct val="120000"/>
              </a:lnSpc>
            </a:pPr>
            <a:endParaRPr lang="en-US" altLang="zh-CN" sz="1400" dirty="0">
              <a:latin typeface="Consolas" panose="020B0609020204030204" pitchFamily="49" charset="0"/>
            </a:endParaRP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void print(int a[]) {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     for(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=9;i&gt;=0;i--)	</a:t>
            </a:r>
            <a:endParaRPr lang="zh-CN" altLang="en-US" sz="1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defTabSz="363538">
              <a:lnSpc>
                <a:spcPct val="120000"/>
              </a:lnSpc>
            </a:pPr>
            <a:r>
              <a:rPr lang="zh-CN" altLang="en-US" sz="1400" dirty="0">
                <a:latin typeface="Consolas" panose="020B0609020204030204" pitchFamily="49" charset="0"/>
              </a:rPr>
              <a:t>		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("%d ",a[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]);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	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("\n");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pPr defTabSz="363538">
              <a:lnSpc>
                <a:spcPct val="120000"/>
              </a:lnSpc>
            </a:pPr>
            <a:endParaRPr lang="en-US" altLang="zh-CN" sz="1400" dirty="0">
              <a:latin typeface="Consolas" panose="020B0609020204030204" pitchFamily="49" charset="0"/>
            </a:endParaRP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int main()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{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int </a:t>
            </a:r>
            <a:r>
              <a:rPr lang="en-US" altLang="zh-CN" sz="1400" dirty="0" err="1">
                <a:latin typeface="Consolas" panose="020B0609020204030204" pitchFamily="49" charset="0"/>
              </a:rPr>
              <a:t>i,a</a:t>
            </a:r>
            <a:r>
              <a:rPr lang="en-US" altLang="zh-CN" sz="1400" dirty="0">
                <a:latin typeface="Consolas" panose="020B0609020204030204" pitchFamily="49" charset="0"/>
              </a:rPr>
              <a:t>[10];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for(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=0;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&lt;=9;i++)	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对数组元素</a:t>
            </a:r>
            <a:r>
              <a:rPr lang="en-US" altLang="zh-CN" sz="1400" dirty="0">
                <a:solidFill>
                  <a:srgbClr val="008000"/>
                </a:solidFill>
                <a:latin typeface="Consolas" panose="020B0609020204030204" pitchFamily="49" charset="0"/>
              </a:rPr>
              <a:t>a[0]~a[9]</a:t>
            </a:r>
            <a:r>
              <a:rPr lang="zh-CN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赋值</a:t>
            </a:r>
          </a:p>
          <a:p>
            <a:pPr defTabSz="363538">
              <a:lnSpc>
                <a:spcPct val="120000"/>
              </a:lnSpc>
            </a:pPr>
            <a:r>
              <a:rPr lang="zh-CN" altLang="en-US" sz="1400" dirty="0">
                <a:latin typeface="Consolas" panose="020B0609020204030204" pitchFamily="49" charset="0"/>
              </a:rPr>
              <a:t>		</a:t>
            </a:r>
            <a:r>
              <a:rPr lang="en-US" altLang="zh-CN" sz="1400" dirty="0">
                <a:latin typeface="Consolas" panose="020B0609020204030204" pitchFamily="49" charset="0"/>
              </a:rPr>
              <a:t>a[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]=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print(a);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return 0;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4A52C1-7C07-4951-8B3D-981F7B89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16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005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65724C9C-3229-4F70-9F68-89CED51882C3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数组与函数</a:t>
            </a:r>
          </a:p>
        </p:txBody>
      </p:sp>
      <p:sp>
        <p:nvSpPr>
          <p:cNvPr id="4" name="圆角矩形 36">
            <a:extLst>
              <a:ext uri="{FF2B5EF4-FFF2-40B4-BE49-F238E27FC236}">
                <a16:creationId xmlns:a16="http://schemas.microsoft.com/office/drawing/2014/main" id="{CE62B693-52BB-4AF2-866C-CD7977CD9B72}"/>
              </a:ext>
            </a:extLst>
          </p:cNvPr>
          <p:cNvSpPr/>
          <p:nvPr/>
        </p:nvSpPr>
        <p:spPr>
          <a:xfrm>
            <a:off x="789061" y="1486783"/>
            <a:ext cx="10515043" cy="444752"/>
          </a:xfrm>
          <a:prstGeom prst="roundRect">
            <a:avLst>
              <a:gd name="adj" fmla="val 562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zh-CN" altLang="en-US" sz="1600" dirty="0"/>
              <a:t>如何将多维数组作为参数传入某个函数？</a:t>
            </a:r>
            <a:endParaRPr lang="en-US" altLang="zh-CN" sz="16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圆角矩形 12">
            <a:extLst>
              <a:ext uri="{FF2B5EF4-FFF2-40B4-BE49-F238E27FC236}">
                <a16:creationId xmlns:a16="http://schemas.microsoft.com/office/drawing/2014/main" id="{4C94AD14-DFD3-4943-B0F1-D5940E558C39}"/>
              </a:ext>
            </a:extLst>
          </p:cNvPr>
          <p:cNvSpPr/>
          <p:nvPr/>
        </p:nvSpPr>
        <p:spPr>
          <a:xfrm>
            <a:off x="789061" y="2130910"/>
            <a:ext cx="4364657" cy="4665109"/>
          </a:xfrm>
          <a:prstGeom prst="roundRect">
            <a:avLst>
              <a:gd name="adj" fmla="val 162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#include&lt;stdio.h&gt;</a:t>
            </a:r>
          </a:p>
          <a:p>
            <a:pPr defTabSz="363538">
              <a:lnSpc>
                <a:spcPct val="120000"/>
              </a:lnSpc>
            </a:pPr>
            <a:endParaRPr lang="en-US" altLang="zh-CN" sz="1400" dirty="0">
              <a:latin typeface="Consolas" panose="020B0609020204030204" pitchFamily="49" charset="0"/>
            </a:endParaRP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void print(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int a[][3]) </a:t>
            </a:r>
            <a:r>
              <a:rPr lang="en-US" altLang="zh-CN" sz="1400" dirty="0">
                <a:latin typeface="Consolas" panose="020B0609020204030204" pitchFamily="49" charset="0"/>
              </a:rPr>
              <a:t>{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for (int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= 0;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&lt; 3;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++) {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	for (int j = 0; j &lt; 3; </a:t>
            </a:r>
            <a:r>
              <a:rPr lang="en-US" altLang="zh-CN" sz="1400" dirty="0" err="1">
                <a:latin typeface="Consolas" panose="020B0609020204030204" pitchFamily="49" charset="0"/>
              </a:rPr>
              <a:t>j++</a:t>
            </a:r>
            <a:r>
              <a:rPr lang="en-US" altLang="zh-CN" sz="1400" dirty="0">
                <a:latin typeface="Consolas" panose="020B0609020204030204" pitchFamily="49" charset="0"/>
              </a:rPr>
              <a:t>) {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		</a:t>
            </a:r>
            <a:r>
              <a:rPr lang="en-US" altLang="zh-CN" sz="1400" dirty="0" err="1">
                <a:latin typeface="Consolas" panose="020B0609020204030204" pitchFamily="49" charset="0"/>
              </a:rPr>
              <a:t>printf</a:t>
            </a:r>
            <a:r>
              <a:rPr lang="en-US" altLang="zh-CN" sz="1400" dirty="0">
                <a:latin typeface="Consolas" panose="020B0609020204030204" pitchFamily="49" charset="0"/>
              </a:rPr>
              <a:t>(“%d”, a[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][j]);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	}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	puts(“”);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}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}</a:t>
            </a:r>
          </a:p>
          <a:p>
            <a:pPr defTabSz="363538">
              <a:lnSpc>
                <a:spcPct val="120000"/>
              </a:lnSpc>
            </a:pPr>
            <a:endParaRPr lang="en-US" altLang="zh-CN" sz="1400" dirty="0">
              <a:latin typeface="Consolas" panose="020B0609020204030204" pitchFamily="49" charset="0"/>
            </a:endParaRP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int main()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{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int </a:t>
            </a:r>
            <a:r>
              <a:rPr lang="en-US" altLang="zh-CN" sz="1400" dirty="0" err="1">
                <a:latin typeface="Consolas" panose="020B0609020204030204" pitchFamily="49" charset="0"/>
              </a:rPr>
              <a:t>i,a</a:t>
            </a:r>
            <a:r>
              <a:rPr lang="en-US" altLang="zh-CN" sz="1400" dirty="0">
                <a:latin typeface="Consolas" panose="020B0609020204030204" pitchFamily="49" charset="0"/>
              </a:rPr>
              <a:t>[3][3]={0};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FF0000"/>
                </a:solidFill>
                <a:latin typeface="Consolas" panose="020B0609020204030204" pitchFamily="49" charset="0"/>
              </a:rPr>
              <a:t>print(a);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	return 0;</a:t>
            </a:r>
          </a:p>
          <a:p>
            <a:pPr defTabSz="363538">
              <a:lnSpc>
                <a:spcPct val="120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}</a:t>
            </a:r>
            <a:endParaRPr lang="en-US" altLang="zh-CN" sz="1400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BD0943-0987-471B-9D1A-57A603CB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17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EAA0D4A2-42AD-4C76-AEC2-3E79E1AFD490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21F3D1-E26D-41BA-B993-649CBB90DE0D}"/>
              </a:ext>
            </a:extLst>
          </p:cNvPr>
          <p:cNvSpPr/>
          <p:nvPr/>
        </p:nvSpPr>
        <p:spPr>
          <a:xfrm>
            <a:off x="561560" y="3158805"/>
            <a:ext cx="839856" cy="5019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数组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78BF960-99A9-47D0-92A2-B3CF3A7C1691}"/>
              </a:ext>
            </a:extLst>
          </p:cNvPr>
          <p:cNvSpPr/>
          <p:nvPr/>
        </p:nvSpPr>
        <p:spPr>
          <a:xfrm>
            <a:off x="2725807" y="2436081"/>
            <a:ext cx="839856" cy="5019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声明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65A7093-4FD2-4A1A-9EB3-DE4D3122DD04}"/>
              </a:ext>
            </a:extLst>
          </p:cNvPr>
          <p:cNvSpPr/>
          <p:nvPr/>
        </p:nvSpPr>
        <p:spPr>
          <a:xfrm>
            <a:off x="2686049" y="3158805"/>
            <a:ext cx="1333500" cy="5019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存储方式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357C8FC-EB7D-469C-A5F8-6DB8BA259612}"/>
              </a:ext>
            </a:extLst>
          </p:cNvPr>
          <p:cNvSpPr/>
          <p:nvPr/>
        </p:nvSpPr>
        <p:spPr>
          <a:xfrm>
            <a:off x="2686049" y="3981367"/>
            <a:ext cx="879614" cy="5019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BEF6DE6-178D-43D1-8BBD-CAD204DCBE86}"/>
              </a:ext>
            </a:extLst>
          </p:cNvPr>
          <p:cNvSpPr/>
          <p:nvPr/>
        </p:nvSpPr>
        <p:spPr>
          <a:xfrm>
            <a:off x="1529681" y="3174360"/>
            <a:ext cx="978408" cy="4846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弧形 10">
            <a:extLst>
              <a:ext uri="{FF2B5EF4-FFF2-40B4-BE49-F238E27FC236}">
                <a16:creationId xmlns:a16="http://schemas.microsoft.com/office/drawing/2014/main" id="{1183059B-86BB-4B27-B60E-59037CF718E7}"/>
              </a:ext>
            </a:extLst>
          </p:cNvPr>
          <p:cNvSpPr/>
          <p:nvPr/>
        </p:nvSpPr>
        <p:spPr>
          <a:xfrm>
            <a:off x="783253" y="3697357"/>
            <a:ext cx="5120590" cy="1556716"/>
          </a:xfrm>
          <a:prstGeom prst="curved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343778E-759E-45D7-8F97-6D845614E933}"/>
              </a:ext>
            </a:extLst>
          </p:cNvPr>
          <p:cNvSpPr/>
          <p:nvPr/>
        </p:nvSpPr>
        <p:spPr>
          <a:xfrm>
            <a:off x="4890880" y="3195430"/>
            <a:ext cx="1574524" cy="5019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一维到多维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46CA1BF1-559E-4F9E-9A85-C52B7FD15750}"/>
              </a:ext>
            </a:extLst>
          </p:cNvPr>
          <p:cNvSpPr/>
          <p:nvPr/>
        </p:nvSpPr>
        <p:spPr>
          <a:xfrm>
            <a:off x="6530605" y="3195430"/>
            <a:ext cx="1415730" cy="4846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8BDC481-4171-46AC-9F40-D969C8973E8A}"/>
              </a:ext>
            </a:extLst>
          </p:cNvPr>
          <p:cNvSpPr/>
          <p:nvPr/>
        </p:nvSpPr>
        <p:spPr>
          <a:xfrm>
            <a:off x="8060933" y="3195430"/>
            <a:ext cx="1574524" cy="5019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字符数组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7735C05-B40E-4154-803C-D7B19E54F172}"/>
              </a:ext>
            </a:extLst>
          </p:cNvPr>
          <p:cNvSpPr/>
          <p:nvPr/>
        </p:nvSpPr>
        <p:spPr>
          <a:xfrm>
            <a:off x="7990232" y="5003109"/>
            <a:ext cx="2137741" cy="50192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数组与函数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D23AC94C-CBBF-4E63-9AE5-C38E7746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18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6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9268C5B7-DF54-466E-B45F-6C1DB2E1EB83}"/>
              </a:ext>
            </a:extLst>
          </p:cNvPr>
          <p:cNvSpPr/>
          <p:nvPr/>
        </p:nvSpPr>
        <p:spPr>
          <a:xfrm>
            <a:off x="3631095" y="1818861"/>
            <a:ext cx="4588565" cy="2171699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72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4BDECB-0D5E-41C9-B435-9E9574DAE97D}"/>
              </a:ext>
            </a:extLst>
          </p:cNvPr>
          <p:cNvSpPr txBox="1"/>
          <p:nvPr/>
        </p:nvSpPr>
        <p:spPr>
          <a:xfrm>
            <a:off x="3524720" y="5625547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致谢：本课件部分参考程序设计老师课上使用课件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05E79A-A289-4F8B-B0BC-AF4000F9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19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2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数组简介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数组相关操作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多维数组、字符数组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数组与函数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总结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752BDCE-CD6E-4E2D-97E2-74D2EE4F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2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810848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数组概述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4808300-D208-438C-92A3-F8180D2F6748}"/>
              </a:ext>
            </a:extLst>
          </p:cNvPr>
          <p:cNvSpPr txBox="1"/>
          <p:nvPr/>
        </p:nvSpPr>
        <p:spPr>
          <a:xfrm>
            <a:off x="1688307" y="1766488"/>
            <a:ext cx="88153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在计算机科学中，</a:t>
            </a:r>
            <a:r>
              <a:rPr lang="zh-CN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数组数据结构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array data structure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），简称</a:t>
            </a:r>
            <a:r>
              <a:rPr lang="zh-CN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数组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Array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），是由相同类型的元素（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）的集合所组成的数据结构，分配一块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连续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的内存来存储。利用元素的索引（</a:t>
            </a:r>
            <a:r>
              <a:rPr lang="en-US" altLang="zh-CN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）可以计算出该元素对应的存储地址。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最简单的数据结构类型是</a:t>
            </a:r>
            <a:r>
              <a:rPr lang="zh-CN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一维数组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。一个</a:t>
            </a:r>
            <a:r>
              <a:rPr lang="zh-CN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数组类型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描述了连续分配的非空的具有特定元素对象类型的对象集合。这些元素对象的类型称为元素类型（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 type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）。数组类型由元素类型与元素的数目确定。</a:t>
            </a:r>
            <a:endParaRPr lang="zh-CN" alt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73536B1-DA75-4DD3-8569-050564C14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506392B-C247-4846-98D3-79347010EC60}"/>
              </a:ext>
            </a:extLst>
          </p:cNvPr>
          <p:cNvSpPr/>
          <p:nvPr/>
        </p:nvSpPr>
        <p:spPr>
          <a:xfrm>
            <a:off x="3738563" y="4441403"/>
            <a:ext cx="1328738" cy="290513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00000011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013A65E-D3A1-4B1D-BD58-8E76D9AD90A6}"/>
              </a:ext>
            </a:extLst>
          </p:cNvPr>
          <p:cNvSpPr/>
          <p:nvPr/>
        </p:nvSpPr>
        <p:spPr>
          <a:xfrm>
            <a:off x="3721897" y="5090525"/>
            <a:ext cx="1328738" cy="290513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00000101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6A3D8B8-57E8-42B8-B60A-FB078B097A7C}"/>
              </a:ext>
            </a:extLst>
          </p:cNvPr>
          <p:cNvSpPr/>
          <p:nvPr/>
        </p:nvSpPr>
        <p:spPr>
          <a:xfrm>
            <a:off x="3721898" y="6356350"/>
            <a:ext cx="1328738" cy="290513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00000010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5404580-3DFF-4E35-8E66-4D39DAF3C768}"/>
              </a:ext>
            </a:extLst>
          </p:cNvPr>
          <p:cNvSpPr/>
          <p:nvPr/>
        </p:nvSpPr>
        <p:spPr>
          <a:xfrm>
            <a:off x="3715546" y="5729341"/>
            <a:ext cx="1328738" cy="290513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00000001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68A263-2974-46D1-82F6-F3C3C2B33843}"/>
              </a:ext>
            </a:extLst>
          </p:cNvPr>
          <p:cNvSpPr/>
          <p:nvPr/>
        </p:nvSpPr>
        <p:spPr>
          <a:xfrm>
            <a:off x="2591725" y="4444621"/>
            <a:ext cx="287339" cy="290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00DFFC6-81F7-4E60-88F1-44CC287A570F}"/>
              </a:ext>
            </a:extLst>
          </p:cNvPr>
          <p:cNvSpPr/>
          <p:nvPr/>
        </p:nvSpPr>
        <p:spPr>
          <a:xfrm>
            <a:off x="2578232" y="5080701"/>
            <a:ext cx="287339" cy="290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6B2BF3-64A6-45EF-B57A-9B20447EA26F}"/>
              </a:ext>
            </a:extLst>
          </p:cNvPr>
          <p:cNvSpPr/>
          <p:nvPr/>
        </p:nvSpPr>
        <p:spPr>
          <a:xfrm>
            <a:off x="2580611" y="5716157"/>
            <a:ext cx="287339" cy="290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FC1B9E5-2704-4733-81AC-CD4FB31CB9BB}"/>
              </a:ext>
            </a:extLst>
          </p:cNvPr>
          <p:cNvSpPr/>
          <p:nvPr/>
        </p:nvSpPr>
        <p:spPr>
          <a:xfrm>
            <a:off x="2586963" y="6356349"/>
            <a:ext cx="287339" cy="290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F3BB815-2B7C-4086-9F50-E236A25C7CA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879064" y="4586660"/>
            <a:ext cx="859499" cy="321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B4C664E-CE18-4D9E-9E34-04F54E93D4A0}"/>
              </a:ext>
            </a:extLst>
          </p:cNvPr>
          <p:cNvCxnSpPr>
            <a:cxnSpLocks/>
          </p:cNvCxnSpPr>
          <p:nvPr/>
        </p:nvCxnSpPr>
        <p:spPr>
          <a:xfrm flipV="1">
            <a:off x="2874301" y="5235781"/>
            <a:ext cx="859499" cy="321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3F33104-5390-45D3-8860-54E9521CBE63}"/>
              </a:ext>
            </a:extLst>
          </p:cNvPr>
          <p:cNvCxnSpPr>
            <a:cxnSpLocks/>
          </p:cNvCxnSpPr>
          <p:nvPr/>
        </p:nvCxnSpPr>
        <p:spPr>
          <a:xfrm flipV="1">
            <a:off x="2867950" y="5874841"/>
            <a:ext cx="859499" cy="321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C7F325E-6903-45A1-B5F6-7ECD3DDA001D}"/>
              </a:ext>
            </a:extLst>
          </p:cNvPr>
          <p:cNvCxnSpPr>
            <a:cxnSpLocks/>
          </p:cNvCxnSpPr>
          <p:nvPr/>
        </p:nvCxnSpPr>
        <p:spPr>
          <a:xfrm flipV="1">
            <a:off x="2862398" y="6493869"/>
            <a:ext cx="859499" cy="321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3E61765-08B9-43CB-BE11-178B21EA4C3F}"/>
              </a:ext>
            </a:extLst>
          </p:cNvPr>
          <p:cNvSpPr txBox="1"/>
          <p:nvPr/>
        </p:nvSpPr>
        <p:spPr>
          <a:xfrm>
            <a:off x="4056749" y="40452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数组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00F54BA-DCA2-47B3-945E-70DC72E14CF8}"/>
              </a:ext>
            </a:extLst>
          </p:cNvPr>
          <p:cNvSpPr/>
          <p:nvPr/>
        </p:nvSpPr>
        <p:spPr>
          <a:xfrm>
            <a:off x="6486525" y="4925631"/>
            <a:ext cx="771525" cy="23395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5AC06C3-141E-4A9C-BDCD-688B3390637A}"/>
              </a:ext>
            </a:extLst>
          </p:cNvPr>
          <p:cNvSpPr/>
          <p:nvPr/>
        </p:nvSpPr>
        <p:spPr>
          <a:xfrm>
            <a:off x="6486524" y="5203455"/>
            <a:ext cx="771525" cy="23395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C09F5CE-377A-4286-A6A8-FAF618EF086C}"/>
              </a:ext>
            </a:extLst>
          </p:cNvPr>
          <p:cNvSpPr/>
          <p:nvPr/>
        </p:nvSpPr>
        <p:spPr>
          <a:xfrm>
            <a:off x="6486524" y="5495391"/>
            <a:ext cx="771525" cy="23395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E6377A17-E315-4F26-A074-BBA789155CB4}"/>
              </a:ext>
            </a:extLst>
          </p:cNvPr>
          <p:cNvSpPr/>
          <p:nvPr/>
        </p:nvSpPr>
        <p:spPr>
          <a:xfrm>
            <a:off x="6486523" y="5787327"/>
            <a:ext cx="771525" cy="23395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F6B949F-02E8-4257-B125-617669DFE5EB}"/>
              </a:ext>
            </a:extLst>
          </p:cNvPr>
          <p:cNvSpPr txBox="1"/>
          <p:nvPr/>
        </p:nvSpPr>
        <p:spPr>
          <a:xfrm>
            <a:off x="6248400" y="40897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内存控制器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6EC1379-8995-4CC1-92BD-A3225ED09ECC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5067301" y="4586660"/>
            <a:ext cx="1419224" cy="4559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7716726-B191-4F83-A757-379DC67A8AF0}"/>
              </a:ext>
            </a:extLst>
          </p:cNvPr>
          <p:cNvCxnSpPr>
            <a:cxnSpLocks/>
            <a:stCxn id="18" idx="3"/>
            <a:endCxn id="36" idx="1"/>
          </p:cNvCxnSpPr>
          <p:nvPr/>
        </p:nvCxnSpPr>
        <p:spPr>
          <a:xfrm>
            <a:off x="5050635" y="5235782"/>
            <a:ext cx="1435889" cy="846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C4B20A0-FBC3-4E43-AF7D-A6A67391EB22}"/>
              </a:ext>
            </a:extLst>
          </p:cNvPr>
          <p:cNvCxnSpPr>
            <a:cxnSpLocks/>
            <a:stCxn id="20" idx="3"/>
            <a:endCxn id="37" idx="1"/>
          </p:cNvCxnSpPr>
          <p:nvPr/>
        </p:nvCxnSpPr>
        <p:spPr>
          <a:xfrm flipV="1">
            <a:off x="5044284" y="5612366"/>
            <a:ext cx="1442240" cy="2622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C188A1C-86CC-4FF1-B745-CD0FADAA0B62}"/>
              </a:ext>
            </a:extLst>
          </p:cNvPr>
          <p:cNvCxnSpPr>
            <a:cxnSpLocks/>
            <a:stCxn id="19" idx="3"/>
            <a:endCxn id="38" idx="1"/>
          </p:cNvCxnSpPr>
          <p:nvPr/>
        </p:nvCxnSpPr>
        <p:spPr>
          <a:xfrm flipV="1">
            <a:off x="5050636" y="5904302"/>
            <a:ext cx="1435887" cy="5973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灯片编号占位符 40">
            <a:extLst>
              <a:ext uri="{FF2B5EF4-FFF2-40B4-BE49-F238E27FC236}">
                <a16:creationId xmlns:a16="http://schemas.microsoft.com/office/drawing/2014/main" id="{8F8FA4A7-372E-41F1-908E-DD591A93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3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4" grpId="0"/>
      <p:bldP spid="6" grpId="0" animBg="1"/>
      <p:bldP spid="18" grpId="0" animBg="1"/>
      <p:bldP spid="19" grpId="0" animBg="1"/>
      <p:bldP spid="20" grpId="0" animBg="1"/>
      <p:bldP spid="7" grpId="0" animBg="1"/>
      <p:bldP spid="23" grpId="0" animBg="1"/>
      <p:bldP spid="24" grpId="0" animBg="1"/>
      <p:bldP spid="25" grpId="0" animBg="1"/>
      <p:bldP spid="12" grpId="0"/>
      <p:bldP spid="14" grpId="0" animBg="1"/>
      <p:bldP spid="36" grpId="0" animBg="1"/>
      <p:bldP spid="37" grpId="0" animBg="1"/>
      <p:bldP spid="38" grpId="0" animBg="1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学论网-矩形 1">
            <a:extLst>
              <a:ext uri="{FF2B5EF4-FFF2-40B4-BE49-F238E27FC236}">
                <a16:creationId xmlns:a16="http://schemas.microsoft.com/office/drawing/2014/main" id="{C8471435-6D83-405A-A3E7-356C723B27B5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为什么要使用数组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4DA2231-D024-4B17-A85A-7F08A28E45C4}"/>
              </a:ext>
            </a:extLst>
          </p:cNvPr>
          <p:cNvSpPr/>
          <p:nvPr/>
        </p:nvSpPr>
        <p:spPr>
          <a:xfrm>
            <a:off x="204788" y="3367087"/>
            <a:ext cx="2819400" cy="9144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向计算机输入全班</a:t>
            </a:r>
            <a:r>
              <a:rPr lang="en-US" altLang="zh-CN" dirty="0"/>
              <a:t>50</a:t>
            </a:r>
            <a:r>
              <a:rPr lang="zh-CN" altLang="en-US" dirty="0"/>
              <a:t>个学生某一门课的成绩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B3451CD-D62D-4128-8845-7EB53281DFFE}"/>
              </a:ext>
            </a:extLst>
          </p:cNvPr>
          <p:cNvSpPr/>
          <p:nvPr/>
        </p:nvSpPr>
        <p:spPr>
          <a:xfrm>
            <a:off x="4086224" y="1610359"/>
            <a:ext cx="2700339" cy="1556386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</a:t>
            </a:r>
            <a:r>
              <a:rPr lang="en-US" altLang="zh-CN" dirty="0"/>
              <a:t>50</a:t>
            </a:r>
            <a:r>
              <a:rPr lang="zh-CN" altLang="en-US" dirty="0"/>
              <a:t>个变量</a:t>
            </a:r>
            <a:r>
              <a:rPr lang="en-US" altLang="zh-CN" dirty="0"/>
              <a:t>stu1,stu2,…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0C25E64-E305-4911-AB0B-42B0C7A835E4}"/>
              </a:ext>
            </a:extLst>
          </p:cNvPr>
          <p:cNvSpPr/>
          <p:nvPr/>
        </p:nvSpPr>
        <p:spPr>
          <a:xfrm>
            <a:off x="8077199" y="1610359"/>
            <a:ext cx="3357563" cy="1556386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繁琐！如果有</a:t>
            </a:r>
            <a:r>
              <a:rPr lang="en-US" altLang="zh-CN" dirty="0"/>
              <a:t>10000</a:t>
            </a:r>
            <a:r>
              <a:rPr lang="zh-CN" altLang="en-US" dirty="0"/>
              <a:t>个学生怎么办？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没有体现出数据之间的联系</a:t>
            </a:r>
          </a:p>
        </p:txBody>
      </p:sp>
      <p:sp>
        <p:nvSpPr>
          <p:cNvPr id="8" name="箭头: 圆角右 7">
            <a:extLst>
              <a:ext uri="{FF2B5EF4-FFF2-40B4-BE49-F238E27FC236}">
                <a16:creationId xmlns:a16="http://schemas.microsoft.com/office/drawing/2014/main" id="{64E6EAF5-8FC0-4E91-9B13-0C437240F01B}"/>
              </a:ext>
            </a:extLst>
          </p:cNvPr>
          <p:cNvSpPr/>
          <p:nvPr/>
        </p:nvSpPr>
        <p:spPr>
          <a:xfrm>
            <a:off x="1866900" y="2195513"/>
            <a:ext cx="2081213" cy="1102042"/>
          </a:xfrm>
          <a:prstGeom prst="bentArrow">
            <a:avLst>
              <a:gd name="adj1" fmla="val 25000"/>
              <a:gd name="adj2" fmla="val 24789"/>
              <a:gd name="adj3" fmla="val 25000"/>
              <a:gd name="adj4" fmla="val 4375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C86FDB1-7F83-4525-ADA3-078C255225CC}"/>
              </a:ext>
            </a:extLst>
          </p:cNvPr>
          <p:cNvSpPr/>
          <p:nvPr/>
        </p:nvSpPr>
        <p:spPr>
          <a:xfrm>
            <a:off x="6886573" y="2195513"/>
            <a:ext cx="1147763" cy="484632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圆角右 9">
            <a:extLst>
              <a:ext uri="{FF2B5EF4-FFF2-40B4-BE49-F238E27FC236}">
                <a16:creationId xmlns:a16="http://schemas.microsoft.com/office/drawing/2014/main" id="{55DAC654-4EB7-47CD-A247-FA459F31A3CF}"/>
              </a:ext>
            </a:extLst>
          </p:cNvPr>
          <p:cNvSpPr/>
          <p:nvPr/>
        </p:nvSpPr>
        <p:spPr>
          <a:xfrm flipV="1">
            <a:off x="1824038" y="4351019"/>
            <a:ext cx="2124075" cy="1173481"/>
          </a:xfrm>
          <a:prstGeom prst="bentArrow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12E64413-BA3E-4D1F-B7E5-A889030CCB53}"/>
                  </a:ext>
                </a:extLst>
              </p:cNvPr>
              <p:cNvSpPr/>
              <p:nvPr/>
            </p:nvSpPr>
            <p:spPr>
              <a:xfrm>
                <a:off x="4086224" y="4629149"/>
                <a:ext cx="2795585" cy="1357314"/>
              </a:xfrm>
              <a:prstGeom prst="roundRect">
                <a:avLst/>
              </a:prstGeom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𝑠𝑡𝑢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𝑠𝑡𝑢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12E64413-BA3E-4D1F-B7E5-A889030CC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24" y="4629149"/>
                <a:ext cx="2795585" cy="135731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右 11">
            <a:extLst>
              <a:ext uri="{FF2B5EF4-FFF2-40B4-BE49-F238E27FC236}">
                <a16:creationId xmlns:a16="http://schemas.microsoft.com/office/drawing/2014/main" id="{027ED3F7-5E9C-4724-AD8F-961E728B7523}"/>
              </a:ext>
            </a:extLst>
          </p:cNvPr>
          <p:cNvSpPr/>
          <p:nvPr/>
        </p:nvSpPr>
        <p:spPr>
          <a:xfrm>
            <a:off x="6938961" y="5065490"/>
            <a:ext cx="1209677" cy="484632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D52B234-B394-49F1-A1B2-EFF61FED7313}"/>
              </a:ext>
            </a:extLst>
          </p:cNvPr>
          <p:cNvSpPr/>
          <p:nvPr/>
        </p:nvSpPr>
        <p:spPr>
          <a:xfrm>
            <a:off x="8205790" y="4599622"/>
            <a:ext cx="2795585" cy="1357314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/>
              <a:t>stu</a:t>
            </a:r>
            <a:r>
              <a:rPr lang="en-US" altLang="zh-CN" sz="3600" dirty="0"/>
              <a:t>[1],</a:t>
            </a:r>
            <a:r>
              <a:rPr lang="en-US" altLang="zh-CN" sz="3600" dirty="0" err="1"/>
              <a:t>stu</a:t>
            </a:r>
            <a:r>
              <a:rPr lang="en-US" altLang="zh-CN" sz="3600" dirty="0"/>
              <a:t>[2]</a:t>
            </a:r>
            <a:endParaRPr lang="zh-CN" altLang="en-US" sz="3600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DDEF17DF-4D88-419E-BCEC-C366981B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4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36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11F299F1-7867-4810-9922-D6917DB209AA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一维数组的定义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9646FB-550C-42E5-82F1-8709B3F9DE8E}"/>
              </a:ext>
            </a:extLst>
          </p:cNvPr>
          <p:cNvSpPr/>
          <p:nvPr/>
        </p:nvSpPr>
        <p:spPr>
          <a:xfrm>
            <a:off x="1492940" y="1757961"/>
            <a:ext cx="3889512" cy="40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zh-CN" altLang="en-US" b="1" dirty="0"/>
              <a:t>类型说明符  数组名</a:t>
            </a:r>
            <a:r>
              <a:rPr lang="en-US" altLang="zh-CN" b="1" dirty="0"/>
              <a:t>[</a:t>
            </a:r>
            <a:r>
              <a:rPr lang="zh-CN" altLang="en-US" b="1" dirty="0"/>
              <a:t>常量表达式</a:t>
            </a:r>
            <a:r>
              <a:rPr lang="en-US" altLang="zh-CN" b="1" dirty="0"/>
              <a:t>]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7C32D7-A5EB-4660-A096-4B712DC0E94D}"/>
              </a:ext>
            </a:extLst>
          </p:cNvPr>
          <p:cNvSpPr/>
          <p:nvPr/>
        </p:nvSpPr>
        <p:spPr>
          <a:xfrm>
            <a:off x="6809550" y="1763644"/>
            <a:ext cx="1909764" cy="400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int </a:t>
            </a:r>
            <a:r>
              <a:rPr lang="en-US" altLang="zh-CN" dirty="0" err="1">
                <a:solidFill>
                  <a:schemeClr val="tx1"/>
                </a:solidFill>
              </a:rPr>
              <a:t>stu</a:t>
            </a:r>
            <a:r>
              <a:rPr lang="en-US" altLang="zh-CN" dirty="0">
                <a:solidFill>
                  <a:schemeClr val="tx1"/>
                </a:solidFill>
              </a:rPr>
              <a:t>[50]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676EC01-B519-4584-88BD-D86C39E30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715949"/>
              </p:ext>
            </p:extLst>
          </p:nvPr>
        </p:nvGraphicFramePr>
        <p:xfrm>
          <a:off x="1617692" y="2643062"/>
          <a:ext cx="7529520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52952">
                  <a:extLst>
                    <a:ext uri="{9D8B030D-6E8A-4147-A177-3AD203B41FA5}">
                      <a16:colId xmlns:a16="http://schemas.microsoft.com/office/drawing/2014/main" val="2033316795"/>
                    </a:ext>
                  </a:extLst>
                </a:gridCol>
                <a:gridCol w="752952">
                  <a:extLst>
                    <a:ext uri="{9D8B030D-6E8A-4147-A177-3AD203B41FA5}">
                      <a16:colId xmlns:a16="http://schemas.microsoft.com/office/drawing/2014/main" val="2347992465"/>
                    </a:ext>
                  </a:extLst>
                </a:gridCol>
                <a:gridCol w="752952">
                  <a:extLst>
                    <a:ext uri="{9D8B030D-6E8A-4147-A177-3AD203B41FA5}">
                      <a16:colId xmlns:a16="http://schemas.microsoft.com/office/drawing/2014/main" val="3981033593"/>
                    </a:ext>
                  </a:extLst>
                </a:gridCol>
                <a:gridCol w="752952">
                  <a:extLst>
                    <a:ext uri="{9D8B030D-6E8A-4147-A177-3AD203B41FA5}">
                      <a16:colId xmlns:a16="http://schemas.microsoft.com/office/drawing/2014/main" val="2556556097"/>
                    </a:ext>
                  </a:extLst>
                </a:gridCol>
                <a:gridCol w="752952">
                  <a:extLst>
                    <a:ext uri="{9D8B030D-6E8A-4147-A177-3AD203B41FA5}">
                      <a16:colId xmlns:a16="http://schemas.microsoft.com/office/drawing/2014/main" val="821305054"/>
                    </a:ext>
                  </a:extLst>
                </a:gridCol>
                <a:gridCol w="752952">
                  <a:extLst>
                    <a:ext uri="{9D8B030D-6E8A-4147-A177-3AD203B41FA5}">
                      <a16:colId xmlns:a16="http://schemas.microsoft.com/office/drawing/2014/main" val="730262748"/>
                    </a:ext>
                  </a:extLst>
                </a:gridCol>
                <a:gridCol w="752952">
                  <a:extLst>
                    <a:ext uri="{9D8B030D-6E8A-4147-A177-3AD203B41FA5}">
                      <a16:colId xmlns:a16="http://schemas.microsoft.com/office/drawing/2014/main" val="2351595954"/>
                    </a:ext>
                  </a:extLst>
                </a:gridCol>
                <a:gridCol w="752952">
                  <a:extLst>
                    <a:ext uri="{9D8B030D-6E8A-4147-A177-3AD203B41FA5}">
                      <a16:colId xmlns:a16="http://schemas.microsoft.com/office/drawing/2014/main" val="3376203906"/>
                    </a:ext>
                  </a:extLst>
                </a:gridCol>
                <a:gridCol w="752952">
                  <a:extLst>
                    <a:ext uri="{9D8B030D-6E8A-4147-A177-3AD203B41FA5}">
                      <a16:colId xmlns:a16="http://schemas.microsoft.com/office/drawing/2014/main" val="3698366222"/>
                    </a:ext>
                  </a:extLst>
                </a:gridCol>
                <a:gridCol w="752952">
                  <a:extLst>
                    <a:ext uri="{9D8B030D-6E8A-4147-A177-3AD203B41FA5}">
                      <a16:colId xmlns:a16="http://schemas.microsoft.com/office/drawing/2014/main" val="322185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stu</a:t>
                      </a:r>
                      <a:r>
                        <a:rPr lang="en-US" altLang="zh-CN" sz="1600" dirty="0"/>
                        <a:t>[0]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stu</a:t>
                      </a:r>
                      <a:r>
                        <a:rPr lang="en-US" altLang="zh-CN" sz="1600" dirty="0"/>
                        <a:t>[1]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/>
                        <a:t>stu</a:t>
                      </a:r>
                      <a:r>
                        <a:rPr lang="en-US" altLang="zh-CN" sz="1600" dirty="0"/>
                        <a:t>[2]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stu</a:t>
                      </a:r>
                      <a:r>
                        <a:rPr lang="en-US" altLang="zh-CN" sz="1600" dirty="0"/>
                        <a:t>[3]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stu</a:t>
                      </a:r>
                      <a:r>
                        <a:rPr lang="en-US" altLang="zh-CN" sz="1600" dirty="0"/>
                        <a:t>[4]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……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stu</a:t>
                      </a:r>
                      <a:r>
                        <a:rPr lang="en-US" altLang="zh-CN" sz="1600" dirty="0"/>
                        <a:t>[46]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stu</a:t>
                      </a:r>
                      <a:r>
                        <a:rPr lang="en-US" altLang="zh-CN" sz="1600" dirty="0"/>
                        <a:t>[47]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stu</a:t>
                      </a:r>
                      <a:r>
                        <a:rPr lang="en-US" altLang="zh-CN" sz="1600" dirty="0"/>
                        <a:t>[48]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stu</a:t>
                      </a:r>
                      <a:r>
                        <a:rPr lang="en-US" altLang="zh-CN" sz="1600" dirty="0"/>
                        <a:t>[49]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64182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3F8B9BA-22C4-4C35-B0E4-907511BAEAD5}"/>
              </a:ext>
            </a:extLst>
          </p:cNvPr>
          <p:cNvSpPr txBox="1"/>
          <p:nvPr/>
        </p:nvSpPr>
        <p:spPr>
          <a:xfrm>
            <a:off x="2747964" y="3948113"/>
            <a:ext cx="6043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注意！数组的下标从</a:t>
            </a:r>
            <a:r>
              <a:rPr lang="en-US" altLang="zh-CN" dirty="0"/>
              <a:t>0</a:t>
            </a:r>
            <a:r>
              <a:rPr lang="zh-CN" altLang="en-US" dirty="0"/>
              <a:t>开始！不存在数组元素</a:t>
            </a:r>
            <a:r>
              <a:rPr lang="en-US" altLang="zh-CN" dirty="0" err="1"/>
              <a:t>stu</a:t>
            </a:r>
            <a:r>
              <a:rPr lang="en-US" altLang="zh-CN" dirty="0"/>
              <a:t>[50]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在定义数组时，需要指定数组中元素的个数，方括号中的常量表达式用来表示元素的个数，即数组长度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1412D3F-1009-4A18-9566-CE8E70CE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5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6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5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B415F744-E941-4A3A-91D2-A9D4FCCCAC35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一维数组的初始化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E0CD49-1C86-4687-8940-C4C0ABB89E5B}"/>
              </a:ext>
            </a:extLst>
          </p:cNvPr>
          <p:cNvSpPr txBox="1"/>
          <p:nvPr/>
        </p:nvSpPr>
        <p:spPr>
          <a:xfrm>
            <a:off x="2062163" y="2562225"/>
            <a:ext cx="7920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对所有元素赋值，例如</a:t>
            </a:r>
            <a:r>
              <a:rPr lang="en-US" altLang="zh-CN" dirty="0"/>
              <a:t>int a[5]={0,1,2,3,4}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对部分元素赋值，例如</a:t>
            </a:r>
            <a:r>
              <a:rPr lang="en-US" altLang="zh-CN" dirty="0"/>
              <a:t>int a[5]={0,1}</a:t>
            </a:r>
            <a:r>
              <a:rPr lang="zh-CN" altLang="en-US" dirty="0"/>
              <a:t>，此时剩余的元素会被自动赋</a:t>
            </a:r>
            <a:r>
              <a:rPr lang="en-US" altLang="zh-CN" dirty="0"/>
              <a:t>0</a:t>
            </a:r>
            <a:r>
              <a:rPr lang="zh-CN" altLang="en-US" dirty="0"/>
              <a:t>值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不指定数组长度，例如</a:t>
            </a:r>
            <a:r>
              <a:rPr lang="en-US" altLang="zh-CN" dirty="0"/>
              <a:t>int a[]={0,1,2}</a:t>
            </a:r>
            <a:r>
              <a:rPr lang="zh-CN" altLang="en-US" dirty="0"/>
              <a:t>，</a:t>
            </a:r>
            <a:r>
              <a:rPr lang="zh-CN" altLang="en-US" sz="1800" dirty="0">
                <a:solidFill>
                  <a:schemeClr val="tx1"/>
                </a:solidFill>
              </a:rPr>
              <a:t>但是，如果数组长度与提供初值的个数不相同，则方括号中的数组长度不能省略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99C723-0BF8-4048-955F-208988B8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6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5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8F20BF16-7C17-4165-9431-5E737E0D06D9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二维数组简介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973D1B-B1DE-4A00-A894-1873FC222A4D}"/>
              </a:ext>
            </a:extLst>
          </p:cNvPr>
          <p:cNvSpPr txBox="1"/>
          <p:nvPr/>
        </p:nvSpPr>
        <p:spPr>
          <a:xfrm>
            <a:off x="1990726" y="1938338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现在有一个</a:t>
            </a:r>
            <a:r>
              <a:rPr lang="en-US" altLang="zh-CN" dirty="0"/>
              <a:t>3*3</a:t>
            </a:r>
            <a:r>
              <a:rPr lang="zh-CN" altLang="en-US" dirty="0"/>
              <a:t>的矩阵，需要保存在计算机当中。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0F2D97-ABDF-4E44-8D9C-51EA8C886589}"/>
              </a:ext>
            </a:extLst>
          </p:cNvPr>
          <p:cNvSpPr txBox="1"/>
          <p:nvPr/>
        </p:nvSpPr>
        <p:spPr>
          <a:xfrm>
            <a:off x="1949232" y="2651325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如果创建一个数组，应当是二维的，第一维代表第几行，第二维代表第几列。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21E818-F094-4DCC-A2A0-B84BBF4A8DA6}"/>
              </a:ext>
            </a:extLst>
          </p:cNvPr>
          <p:cNvSpPr/>
          <p:nvPr/>
        </p:nvSpPr>
        <p:spPr>
          <a:xfrm>
            <a:off x="2069203" y="3719423"/>
            <a:ext cx="4784034" cy="41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zh-CN" altLang="en-US" b="1" dirty="0"/>
              <a:t>类型说明符  数组名</a:t>
            </a:r>
            <a:r>
              <a:rPr lang="en-US" altLang="zh-CN" b="1" dirty="0"/>
              <a:t>[</a:t>
            </a:r>
            <a:r>
              <a:rPr lang="zh-CN" altLang="en-US" b="1" dirty="0"/>
              <a:t>常量表达式</a:t>
            </a:r>
            <a:r>
              <a:rPr lang="en-US" altLang="zh-CN" b="1" dirty="0"/>
              <a:t>][</a:t>
            </a:r>
            <a:r>
              <a:rPr lang="zh-CN" altLang="en-US" b="1" dirty="0"/>
              <a:t>常量表达式</a:t>
            </a:r>
            <a:r>
              <a:rPr lang="en-US" altLang="zh-CN" b="1" dirty="0"/>
              <a:t>]</a:t>
            </a:r>
            <a:endParaRPr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CA23F7F-56BA-4D6E-8967-878CD6CD4D98}"/>
              </a:ext>
            </a:extLst>
          </p:cNvPr>
          <p:cNvSpPr/>
          <p:nvPr/>
        </p:nvSpPr>
        <p:spPr>
          <a:xfrm>
            <a:off x="7406500" y="3719423"/>
            <a:ext cx="1909764" cy="400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int mat[3][3]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C5E107-E46F-46AD-A4D6-952774CAB1BD}"/>
              </a:ext>
            </a:extLst>
          </p:cNvPr>
          <p:cNvSpPr txBox="1"/>
          <p:nvPr/>
        </p:nvSpPr>
        <p:spPr>
          <a:xfrm>
            <a:off x="3522009" y="4633912"/>
            <a:ext cx="4587281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dirty="0"/>
              <a:t>mat</a:t>
            </a:r>
            <a:r>
              <a:rPr lang="en-US" altLang="zh-CN" dirty="0">
                <a:solidFill>
                  <a:schemeClr val="tx1"/>
                </a:solidFill>
              </a:rPr>
              <a:t>[0] —— </a:t>
            </a:r>
            <a:r>
              <a:rPr lang="en-US" altLang="zh-CN" u="sng" dirty="0">
                <a:solidFill>
                  <a:schemeClr val="tx1"/>
                </a:solidFill>
              </a:rPr>
              <a:t>mat[0]</a:t>
            </a:r>
            <a:r>
              <a:rPr lang="en-US" altLang="zh-CN" dirty="0">
                <a:solidFill>
                  <a:schemeClr val="tx1"/>
                </a:solidFill>
              </a:rPr>
              <a:t>[0] </a:t>
            </a:r>
            <a:r>
              <a:rPr lang="en-US" altLang="zh-CN" u="sng" dirty="0">
                <a:solidFill>
                  <a:schemeClr val="tx1"/>
                </a:solidFill>
              </a:rPr>
              <a:t>mat[0]</a:t>
            </a:r>
            <a:r>
              <a:rPr lang="en-US" altLang="zh-CN" dirty="0">
                <a:solidFill>
                  <a:schemeClr val="tx1"/>
                </a:solidFill>
              </a:rPr>
              <a:t>[1] </a:t>
            </a:r>
            <a:r>
              <a:rPr lang="en-US" altLang="zh-CN" u="sng" dirty="0">
                <a:solidFill>
                  <a:schemeClr val="tx1"/>
                </a:solidFill>
              </a:rPr>
              <a:t>mat[0]</a:t>
            </a:r>
            <a:r>
              <a:rPr lang="en-US" altLang="zh-CN" dirty="0">
                <a:solidFill>
                  <a:schemeClr val="tx1"/>
                </a:solidFill>
              </a:rPr>
              <a:t>[2]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/>
              <a:t>mat</a:t>
            </a:r>
            <a:r>
              <a:rPr lang="en-US" altLang="zh-CN" dirty="0">
                <a:solidFill>
                  <a:schemeClr val="tx1"/>
                </a:solidFill>
              </a:rPr>
              <a:t>[1] —— </a:t>
            </a:r>
            <a:r>
              <a:rPr lang="en-US" altLang="zh-CN" u="sng" dirty="0">
                <a:solidFill>
                  <a:schemeClr val="tx1"/>
                </a:solidFill>
              </a:rPr>
              <a:t>mat[1]</a:t>
            </a:r>
            <a:r>
              <a:rPr lang="en-US" altLang="zh-CN" dirty="0">
                <a:solidFill>
                  <a:schemeClr val="tx1"/>
                </a:solidFill>
              </a:rPr>
              <a:t>[0] </a:t>
            </a:r>
            <a:r>
              <a:rPr lang="en-US" altLang="zh-CN" u="sng" dirty="0">
                <a:solidFill>
                  <a:schemeClr val="tx1"/>
                </a:solidFill>
              </a:rPr>
              <a:t>mat[1]</a:t>
            </a:r>
            <a:r>
              <a:rPr lang="en-US" altLang="zh-CN" dirty="0">
                <a:solidFill>
                  <a:schemeClr val="tx1"/>
                </a:solidFill>
              </a:rPr>
              <a:t>[1] </a:t>
            </a:r>
            <a:r>
              <a:rPr lang="en-US" altLang="zh-CN" u="sng" dirty="0">
                <a:solidFill>
                  <a:schemeClr val="tx1"/>
                </a:solidFill>
              </a:rPr>
              <a:t>mat[1]</a:t>
            </a:r>
            <a:r>
              <a:rPr lang="en-US" altLang="zh-CN" dirty="0">
                <a:solidFill>
                  <a:schemeClr val="tx1"/>
                </a:solidFill>
              </a:rPr>
              <a:t>[2]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dirty="0"/>
              <a:t>mat</a:t>
            </a:r>
            <a:r>
              <a:rPr lang="en-US" altLang="zh-CN" dirty="0">
                <a:solidFill>
                  <a:schemeClr val="tx1"/>
                </a:solidFill>
              </a:rPr>
              <a:t>[2] —— </a:t>
            </a:r>
            <a:r>
              <a:rPr lang="en-US" altLang="zh-CN" u="sng" dirty="0">
                <a:solidFill>
                  <a:schemeClr val="tx1"/>
                </a:solidFill>
              </a:rPr>
              <a:t>mat[2]</a:t>
            </a:r>
            <a:r>
              <a:rPr lang="en-US" altLang="zh-CN" dirty="0">
                <a:solidFill>
                  <a:schemeClr val="tx1"/>
                </a:solidFill>
              </a:rPr>
              <a:t>[0] </a:t>
            </a:r>
            <a:r>
              <a:rPr lang="en-US" altLang="zh-CN" u="sng" dirty="0">
                <a:solidFill>
                  <a:schemeClr val="tx1"/>
                </a:solidFill>
              </a:rPr>
              <a:t>mat[2]</a:t>
            </a:r>
            <a:r>
              <a:rPr lang="en-US" altLang="zh-CN" dirty="0">
                <a:solidFill>
                  <a:schemeClr val="tx1"/>
                </a:solidFill>
              </a:rPr>
              <a:t>[1] </a:t>
            </a:r>
            <a:r>
              <a:rPr lang="en-US" altLang="zh-CN" u="sng" dirty="0">
                <a:solidFill>
                  <a:schemeClr val="tx1"/>
                </a:solidFill>
              </a:rPr>
              <a:t>mat[2]</a:t>
            </a:r>
            <a:r>
              <a:rPr lang="en-US" altLang="zh-CN" dirty="0">
                <a:solidFill>
                  <a:schemeClr val="tx1"/>
                </a:solidFill>
              </a:rPr>
              <a:t>[2]</a:t>
            </a:r>
          </a:p>
          <a:p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EC8D7D-A7D3-40AF-9BA4-56BDEB6A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7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116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6" grpId="0" animBg="1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AA4E4A55-0BF0-4B99-A8C5-13CB9471C400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二维数组存储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E1DEF0-EC72-4A72-86A4-D24B6AA76137}"/>
              </a:ext>
            </a:extLst>
          </p:cNvPr>
          <p:cNvSpPr/>
          <p:nvPr/>
        </p:nvSpPr>
        <p:spPr>
          <a:xfrm>
            <a:off x="1924863" y="2057310"/>
            <a:ext cx="1909764" cy="400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int mat[3][3]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C226C6C-5E48-4247-987F-DBC2CE9DC59C}"/>
              </a:ext>
            </a:extLst>
          </p:cNvPr>
          <p:cNvGrpSpPr/>
          <p:nvPr/>
        </p:nvGrpSpPr>
        <p:grpSpPr>
          <a:xfrm>
            <a:off x="4475276" y="2032548"/>
            <a:ext cx="4122669" cy="1850635"/>
            <a:chOff x="2743115" y="2091652"/>
            <a:chExt cx="4122669" cy="197594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6C028DC-994E-4B9E-B570-8AD7A5AB590B}"/>
                </a:ext>
              </a:extLst>
            </p:cNvPr>
            <p:cNvSpPr txBox="1"/>
            <p:nvPr/>
          </p:nvSpPr>
          <p:spPr>
            <a:xfrm>
              <a:off x="3190599" y="2091652"/>
              <a:ext cx="3675185" cy="1975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/>
                <a:t>mat</a:t>
              </a:r>
              <a:r>
                <a:rPr lang="en-US" altLang="zh-CN" baseline="-25000" dirty="0"/>
                <a:t>00</a:t>
              </a:r>
              <a:r>
                <a:rPr lang="en-US" altLang="zh-CN" dirty="0"/>
                <a:t>	 mat</a:t>
              </a:r>
              <a:r>
                <a:rPr lang="en-US" altLang="zh-CN" baseline="-25000" dirty="0"/>
                <a:t>01 </a:t>
              </a:r>
              <a:r>
                <a:rPr lang="en-US" altLang="zh-CN" dirty="0"/>
                <a:t>	 mat</a:t>
              </a:r>
              <a:r>
                <a:rPr lang="en-US" altLang="zh-CN" baseline="-25000" dirty="0"/>
                <a:t>02 </a:t>
              </a:r>
              <a:r>
                <a:rPr lang="en-US" altLang="zh-CN" dirty="0"/>
                <a:t>	 </a:t>
              </a:r>
              <a:endParaRPr lang="en-US" altLang="zh-CN" baseline="-25000" dirty="0"/>
            </a:p>
            <a:p>
              <a:pPr>
                <a:lnSpc>
                  <a:spcPct val="150000"/>
                </a:lnSpc>
              </a:pPr>
              <a:endParaRPr lang="en-US" altLang="zh-CN" baseline="-25000" dirty="0"/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mat</a:t>
              </a:r>
              <a:r>
                <a:rPr lang="en-US" altLang="zh-CN" baseline="-25000" dirty="0"/>
                <a:t>10	</a:t>
              </a:r>
              <a:r>
                <a:rPr lang="en-US" altLang="zh-CN" dirty="0"/>
                <a:t> mat</a:t>
              </a:r>
              <a:r>
                <a:rPr lang="en-US" altLang="zh-CN" baseline="-25000" dirty="0"/>
                <a:t>11	</a:t>
              </a:r>
              <a:r>
                <a:rPr lang="en-US" altLang="zh-CN" dirty="0"/>
                <a:t> mat</a:t>
              </a:r>
              <a:r>
                <a:rPr lang="en-US" altLang="zh-CN" baseline="-25000" dirty="0"/>
                <a:t>12	</a:t>
              </a:r>
              <a:r>
                <a:rPr lang="en-US" altLang="zh-CN" dirty="0"/>
                <a:t> </a:t>
              </a:r>
              <a:endParaRPr lang="en-US" altLang="zh-CN" baseline="-25000" dirty="0"/>
            </a:p>
            <a:p>
              <a:pPr>
                <a:lnSpc>
                  <a:spcPct val="150000"/>
                </a:lnSpc>
              </a:pPr>
              <a:endParaRPr lang="en-US" altLang="zh-CN" baseline="-25000" dirty="0"/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mat</a:t>
              </a:r>
              <a:r>
                <a:rPr lang="en-US" altLang="zh-CN" baseline="-25000" dirty="0"/>
                <a:t>20	</a:t>
              </a:r>
              <a:r>
                <a:rPr lang="en-US" altLang="zh-CN" dirty="0"/>
                <a:t> mat</a:t>
              </a:r>
              <a:r>
                <a:rPr lang="en-US" altLang="zh-CN" baseline="-25000" dirty="0"/>
                <a:t>21	</a:t>
              </a:r>
              <a:r>
                <a:rPr lang="en-US" altLang="zh-CN" dirty="0"/>
                <a:t> mat</a:t>
              </a:r>
              <a:r>
                <a:rPr lang="en-US" altLang="zh-CN" baseline="-25000" dirty="0"/>
                <a:t>22	</a:t>
              </a:r>
              <a:r>
                <a:rPr lang="en-US" altLang="zh-CN" dirty="0"/>
                <a:t> </a:t>
              </a:r>
              <a:endParaRPr lang="zh-CN" altLang="en-US" dirty="0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F88472EB-DC0F-40C6-BF15-F5DE9B786177}"/>
                </a:ext>
              </a:extLst>
            </p:cNvPr>
            <p:cNvCxnSpPr/>
            <p:nvPr/>
          </p:nvCxnSpPr>
          <p:spPr>
            <a:xfrm>
              <a:off x="2743115" y="2179112"/>
              <a:ext cx="9056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C2303B1-4ACD-4FE1-8937-73F5994B834E}"/>
                </a:ext>
              </a:extLst>
            </p:cNvPr>
            <p:cNvCxnSpPr/>
            <p:nvPr/>
          </p:nvCxnSpPr>
          <p:spPr>
            <a:xfrm>
              <a:off x="3585773" y="2179112"/>
              <a:ext cx="9422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0809FE0-7D4A-40F7-8A82-EFE7480340AB}"/>
                </a:ext>
              </a:extLst>
            </p:cNvPr>
            <p:cNvCxnSpPr>
              <a:cxnSpLocks/>
            </p:cNvCxnSpPr>
            <p:nvPr/>
          </p:nvCxnSpPr>
          <p:spPr>
            <a:xfrm>
              <a:off x="4166066" y="2179112"/>
              <a:ext cx="16312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DD5CBAC-159D-4FF6-A494-A219381A08D9}"/>
                </a:ext>
              </a:extLst>
            </p:cNvPr>
            <p:cNvGrpSpPr/>
            <p:nvPr/>
          </p:nvGrpSpPr>
          <p:grpSpPr>
            <a:xfrm>
              <a:off x="5509503" y="2170856"/>
              <a:ext cx="574298" cy="403532"/>
              <a:chOff x="5509503" y="2170856"/>
              <a:chExt cx="574298" cy="403532"/>
            </a:xfrm>
          </p:grpSpPr>
          <p:sp>
            <p:nvSpPr>
              <p:cNvPr id="23" name="弧形 22">
                <a:extLst>
                  <a:ext uri="{FF2B5EF4-FFF2-40B4-BE49-F238E27FC236}">
                    <a16:creationId xmlns:a16="http://schemas.microsoft.com/office/drawing/2014/main" id="{DCDA6A0E-6A39-47DE-8A0C-838A55B9158C}"/>
                  </a:ext>
                </a:extLst>
              </p:cNvPr>
              <p:cNvSpPr/>
              <p:nvPr/>
            </p:nvSpPr>
            <p:spPr>
              <a:xfrm>
                <a:off x="5510902" y="2174186"/>
                <a:ext cx="572899" cy="399923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弧形 23">
                <a:extLst>
                  <a:ext uri="{FF2B5EF4-FFF2-40B4-BE49-F238E27FC236}">
                    <a16:creationId xmlns:a16="http://schemas.microsoft.com/office/drawing/2014/main" id="{4B12982F-2F53-43B1-99EB-48D4DD6E8666}"/>
                  </a:ext>
                </a:extLst>
              </p:cNvPr>
              <p:cNvSpPr/>
              <p:nvPr/>
            </p:nvSpPr>
            <p:spPr>
              <a:xfrm flipV="1">
                <a:off x="5509503" y="2170856"/>
                <a:ext cx="572604" cy="403532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915AE35-1BD6-4D6C-AE46-58B016B4604D}"/>
                </a:ext>
              </a:extLst>
            </p:cNvPr>
            <p:cNvCxnSpPr>
              <a:cxnSpLocks/>
            </p:cNvCxnSpPr>
            <p:nvPr/>
          </p:nvCxnSpPr>
          <p:spPr>
            <a:xfrm>
              <a:off x="3068515" y="2543832"/>
              <a:ext cx="2728837" cy="30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D9E2EF45-9B9F-4247-B29F-4130E7F75F6B}"/>
                </a:ext>
              </a:extLst>
            </p:cNvPr>
            <p:cNvSpPr/>
            <p:nvPr/>
          </p:nvSpPr>
          <p:spPr>
            <a:xfrm flipH="1">
              <a:off x="2743815" y="2543832"/>
              <a:ext cx="649399" cy="3882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DFE636B1-D6E4-4E1E-9BB6-461F1DDF11A9}"/>
                </a:ext>
              </a:extLst>
            </p:cNvPr>
            <p:cNvSpPr/>
            <p:nvPr/>
          </p:nvSpPr>
          <p:spPr>
            <a:xfrm flipH="1" flipV="1">
              <a:off x="2743815" y="2538346"/>
              <a:ext cx="648000" cy="3888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F90B5AC-A172-4DC1-A963-A633E8D37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7815" y="2906929"/>
              <a:ext cx="2862887" cy="20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CE19F5E-CFBE-4E0D-BAD3-94A34FF197CF}"/>
                </a:ext>
              </a:extLst>
            </p:cNvPr>
            <p:cNvCxnSpPr/>
            <p:nvPr/>
          </p:nvCxnSpPr>
          <p:spPr>
            <a:xfrm>
              <a:off x="3101668" y="2927146"/>
              <a:ext cx="5802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43F9544-3A5F-4083-9218-171ABC611376}"/>
                </a:ext>
              </a:extLst>
            </p:cNvPr>
            <p:cNvGrpSpPr/>
            <p:nvPr/>
          </p:nvGrpSpPr>
          <p:grpSpPr>
            <a:xfrm>
              <a:off x="5628780" y="2904691"/>
              <a:ext cx="574594" cy="393275"/>
              <a:chOff x="5572723" y="2151172"/>
              <a:chExt cx="574594" cy="393275"/>
            </a:xfrm>
          </p:grpSpPr>
          <p:sp>
            <p:nvSpPr>
              <p:cNvPr id="21" name="弧形 20">
                <a:extLst>
                  <a:ext uri="{FF2B5EF4-FFF2-40B4-BE49-F238E27FC236}">
                    <a16:creationId xmlns:a16="http://schemas.microsoft.com/office/drawing/2014/main" id="{2A00F93E-FC63-4738-A0C8-AB903B5C0CF5}"/>
                  </a:ext>
                </a:extLst>
              </p:cNvPr>
              <p:cNvSpPr/>
              <p:nvPr/>
            </p:nvSpPr>
            <p:spPr>
              <a:xfrm>
                <a:off x="5574822" y="2151172"/>
                <a:ext cx="572495" cy="393275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弧形 21">
                <a:extLst>
                  <a:ext uri="{FF2B5EF4-FFF2-40B4-BE49-F238E27FC236}">
                    <a16:creationId xmlns:a16="http://schemas.microsoft.com/office/drawing/2014/main" id="{2CC14F4D-755A-48B0-905C-D91A404063C6}"/>
                  </a:ext>
                </a:extLst>
              </p:cNvPr>
              <p:cNvSpPr/>
              <p:nvPr/>
            </p:nvSpPr>
            <p:spPr>
              <a:xfrm flipV="1">
                <a:off x="5572723" y="2153410"/>
                <a:ext cx="571500" cy="388800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453DB46-E980-4749-B856-5F6693CDD1B6}"/>
                </a:ext>
              </a:extLst>
            </p:cNvPr>
            <p:cNvCxnSpPr>
              <a:cxnSpLocks/>
            </p:cNvCxnSpPr>
            <p:nvPr/>
          </p:nvCxnSpPr>
          <p:spPr>
            <a:xfrm>
              <a:off x="3067815" y="3295171"/>
              <a:ext cx="28628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AB708A57-F414-4541-AF6E-7EA4A56FBC5E}"/>
                </a:ext>
              </a:extLst>
            </p:cNvPr>
            <p:cNvSpPr/>
            <p:nvPr/>
          </p:nvSpPr>
          <p:spPr>
            <a:xfrm flipH="1">
              <a:off x="2743115" y="3295171"/>
              <a:ext cx="649399" cy="38824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F4610975-3A53-4CAA-8501-339ED11D6177}"/>
                </a:ext>
              </a:extLst>
            </p:cNvPr>
            <p:cNvSpPr/>
            <p:nvPr/>
          </p:nvSpPr>
          <p:spPr>
            <a:xfrm flipH="1" flipV="1">
              <a:off x="2743115" y="3289685"/>
              <a:ext cx="648000" cy="3888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CCAD5E8-E621-4D59-9B40-E9BC8301F7EB}"/>
                </a:ext>
              </a:extLst>
            </p:cNvPr>
            <p:cNvCxnSpPr/>
            <p:nvPr/>
          </p:nvCxnSpPr>
          <p:spPr>
            <a:xfrm>
              <a:off x="3068515" y="3678485"/>
              <a:ext cx="34718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D85EB8-B299-40FB-BA7B-5DAE61DBD3EF}"/>
              </a:ext>
            </a:extLst>
          </p:cNvPr>
          <p:cNvGrpSpPr/>
          <p:nvPr/>
        </p:nvGrpSpPr>
        <p:grpSpPr>
          <a:xfrm>
            <a:off x="1685657" y="4504586"/>
            <a:ext cx="4754288" cy="1284317"/>
            <a:chOff x="10962684" y="4561549"/>
            <a:chExt cx="4754288" cy="2087910"/>
          </a:xfrm>
        </p:grpSpPr>
        <p:sp>
          <p:nvSpPr>
            <p:cNvPr id="31" name="MH_SubTitle_1">
              <a:extLst>
                <a:ext uri="{FF2B5EF4-FFF2-40B4-BE49-F238E27FC236}">
                  <a16:creationId xmlns:a16="http://schemas.microsoft.com/office/drawing/2014/main" id="{2F56A60A-C1D7-434A-8F7F-AFC5D417CC0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0962684" y="4561549"/>
              <a:ext cx="4754287" cy="2087910"/>
            </a:xfrm>
            <a:prstGeom prst="rect">
              <a:avLst/>
            </a:prstGeom>
            <a:solidFill>
              <a:srgbClr val="FEFFFF"/>
            </a:solidFill>
            <a:ln w="9525">
              <a:solidFill>
                <a:srgbClr val="B2B2B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t">
              <a:no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用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矩阵形式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（如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列形式）表示二维数组，是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逻辑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上的概念，能形象地表示出行列关系。而在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内存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中，各元素是连续存放的，不是二维的，是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线性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的。</a:t>
              </a:r>
            </a:p>
          </p:txBody>
        </p:sp>
        <p:sp>
          <p:nvSpPr>
            <p:cNvPr id="32" name="MH_Other_2">
              <a:extLst>
                <a:ext uri="{FF2B5EF4-FFF2-40B4-BE49-F238E27FC236}">
                  <a16:creationId xmlns:a16="http://schemas.microsoft.com/office/drawing/2014/main" id="{412D8A20-1EB7-46E7-9B6A-E3099ADD00C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16200000">
              <a:off x="15415347" y="6053080"/>
              <a:ext cx="301625" cy="301625"/>
            </a:xfrm>
            <a:prstGeom prst="rtTriangl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6A56404A-8664-44B3-B102-B73832401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682016"/>
              </p:ext>
            </p:extLst>
          </p:nvPr>
        </p:nvGraphicFramePr>
        <p:xfrm>
          <a:off x="8872950" y="2114461"/>
          <a:ext cx="1355911" cy="4155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5911">
                  <a:extLst>
                    <a:ext uri="{9D8B030D-6E8A-4147-A177-3AD203B41FA5}">
                      <a16:colId xmlns:a16="http://schemas.microsoft.com/office/drawing/2014/main" val="2282059265"/>
                    </a:ext>
                  </a:extLst>
                </a:gridCol>
              </a:tblGrid>
              <a:tr h="236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mat[0][0]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4462297"/>
                  </a:ext>
                </a:extLst>
              </a:tr>
              <a:tr h="236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mat[0][1]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6489686"/>
                  </a:ext>
                </a:extLst>
              </a:tr>
              <a:tr h="236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mat[0][2]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53894688"/>
                  </a:ext>
                </a:extLst>
              </a:tr>
              <a:tr h="236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mat[0][3]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83113513"/>
                  </a:ext>
                </a:extLst>
              </a:tr>
              <a:tr h="236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mat[1][0]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4101542"/>
                  </a:ext>
                </a:extLst>
              </a:tr>
              <a:tr h="236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mat[1][1]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38823769"/>
                  </a:ext>
                </a:extLst>
              </a:tr>
              <a:tr h="236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mat[1][2]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07185856"/>
                  </a:ext>
                </a:extLst>
              </a:tr>
              <a:tr h="236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mat[1][3]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9057671"/>
                  </a:ext>
                </a:extLst>
              </a:tr>
              <a:tr h="236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mat[2][0]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88288504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mat[2][1]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06190726"/>
                  </a:ext>
                </a:extLst>
              </a:tr>
              <a:tr h="236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mat[2][2]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1080838"/>
                  </a:ext>
                </a:extLst>
              </a:tr>
              <a:tr h="236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mat[2][3]</a:t>
                      </a:r>
                      <a:endParaRPr lang="zh-CN" altLang="en-US" sz="1800" dirty="0"/>
                    </a:p>
                  </a:txBody>
                  <a:tcPr marT="36000" marB="36000" anchor="ctr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29808904"/>
                  </a:ext>
                </a:extLst>
              </a:tr>
            </a:tbl>
          </a:graphicData>
        </a:graphic>
      </p:graphicFrame>
      <p:sp>
        <p:nvSpPr>
          <p:cNvPr id="34" name="右大括号 33">
            <a:extLst>
              <a:ext uri="{FF2B5EF4-FFF2-40B4-BE49-F238E27FC236}">
                <a16:creationId xmlns:a16="http://schemas.microsoft.com/office/drawing/2014/main" id="{845E1A3E-9B58-4EDA-AEFA-EB262F51792B}"/>
              </a:ext>
            </a:extLst>
          </p:cNvPr>
          <p:cNvSpPr/>
          <p:nvPr/>
        </p:nvSpPr>
        <p:spPr>
          <a:xfrm>
            <a:off x="10210467" y="2114461"/>
            <a:ext cx="185982" cy="1376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大括号 34">
            <a:extLst>
              <a:ext uri="{FF2B5EF4-FFF2-40B4-BE49-F238E27FC236}">
                <a16:creationId xmlns:a16="http://schemas.microsoft.com/office/drawing/2014/main" id="{AADEA0AF-E872-44F4-853A-15541132B195}"/>
              </a:ext>
            </a:extLst>
          </p:cNvPr>
          <p:cNvSpPr/>
          <p:nvPr/>
        </p:nvSpPr>
        <p:spPr>
          <a:xfrm>
            <a:off x="10233052" y="3490461"/>
            <a:ext cx="185982" cy="1376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大括号 35">
            <a:extLst>
              <a:ext uri="{FF2B5EF4-FFF2-40B4-BE49-F238E27FC236}">
                <a16:creationId xmlns:a16="http://schemas.microsoft.com/office/drawing/2014/main" id="{9FD90509-EDFD-4B9B-87BC-F08E9BA883D0}"/>
              </a:ext>
            </a:extLst>
          </p:cNvPr>
          <p:cNvSpPr/>
          <p:nvPr/>
        </p:nvSpPr>
        <p:spPr>
          <a:xfrm>
            <a:off x="10233052" y="4889353"/>
            <a:ext cx="185982" cy="1376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54F02C8-727B-4FE3-B986-675B9B3EE42D}"/>
              </a:ext>
            </a:extLst>
          </p:cNvPr>
          <p:cNvSpPr txBox="1"/>
          <p:nvPr/>
        </p:nvSpPr>
        <p:spPr>
          <a:xfrm>
            <a:off x="10340584" y="2651810"/>
            <a:ext cx="22071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0</a:t>
            </a:r>
            <a:r>
              <a:rPr lang="zh-CN" altLang="en-US" dirty="0"/>
              <a:t>行元素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行元素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行元素</a:t>
            </a:r>
          </a:p>
        </p:txBody>
      </p:sp>
      <p:sp>
        <p:nvSpPr>
          <p:cNvPr id="38" name="灯片编号占位符 37">
            <a:extLst>
              <a:ext uri="{FF2B5EF4-FFF2-40B4-BE49-F238E27FC236}">
                <a16:creationId xmlns:a16="http://schemas.microsoft.com/office/drawing/2014/main" id="{FF73CD9F-6C6C-4D26-8046-902F1D6E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8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82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animBg="1"/>
      <p:bldP spid="34" grpId="0" animBg="1"/>
      <p:bldP spid="35" grpId="0" animBg="1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>
            <a:extLst>
              <a:ext uri="{FF2B5EF4-FFF2-40B4-BE49-F238E27FC236}">
                <a16:creationId xmlns:a16="http://schemas.microsoft.com/office/drawing/2014/main" id="{563F1392-F1E2-465A-85B5-DCF0844E2898}"/>
              </a:ext>
            </a:extLst>
          </p:cNvPr>
          <p:cNvSpPr/>
          <p:nvPr/>
        </p:nvSpPr>
        <p:spPr>
          <a:xfrm>
            <a:off x="0" y="672782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二维数组的初始化</a:t>
            </a:r>
          </a:p>
        </p:txBody>
      </p:sp>
      <p:sp>
        <p:nvSpPr>
          <p:cNvPr id="5" name="MH_Desc_1">
            <a:extLst>
              <a:ext uri="{FF2B5EF4-FFF2-40B4-BE49-F238E27FC236}">
                <a16:creationId xmlns:a16="http://schemas.microsoft.com/office/drawing/2014/main" id="{7BE96189-D20D-4394-A0F7-3002B28D04C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79272" y="1410018"/>
            <a:ext cx="11062098" cy="521938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t">
            <a:noAutofit/>
          </a:bodyPr>
          <a:lstStyle/>
          <a:p>
            <a:pPr algn="just"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(1)</a:t>
            </a:r>
            <a:r>
              <a:rPr lang="zh-CN" altLang="en-US" sz="1600" dirty="0">
                <a:solidFill>
                  <a:schemeClr val="tx1"/>
                </a:solidFill>
              </a:rPr>
              <a:t>分行给二维数组赋初值。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(2)</a:t>
            </a:r>
            <a:r>
              <a:rPr lang="zh-CN" altLang="en-US" sz="1600" dirty="0">
                <a:solidFill>
                  <a:schemeClr val="tx1"/>
                </a:solidFill>
              </a:rPr>
              <a:t>可以将所有数据写在一个花括号内，按数组元素在内存中的排列顺序对各元素赋初值。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(3)</a:t>
            </a:r>
            <a:r>
              <a:rPr lang="zh-CN" altLang="en-US" sz="1600" dirty="0">
                <a:solidFill>
                  <a:schemeClr val="tx1"/>
                </a:solidFill>
              </a:rPr>
              <a:t>可以对部分元素赋初值。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(4)</a:t>
            </a:r>
            <a:r>
              <a:rPr lang="zh-CN" altLang="en-US" sz="1600" dirty="0">
                <a:solidFill>
                  <a:schemeClr val="tx1"/>
                </a:solidFill>
              </a:rPr>
              <a:t>如果对全部元素都赋初值</a:t>
            </a: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zh-CN" altLang="en-US" sz="1600" dirty="0">
                <a:solidFill>
                  <a:schemeClr val="tx1"/>
                </a:solidFill>
              </a:rPr>
              <a:t>即提供全部初始数据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  <a:r>
              <a:rPr lang="zh-CN" altLang="en-US" sz="1600" dirty="0">
                <a:solidFill>
                  <a:schemeClr val="tx1"/>
                </a:solidFill>
              </a:rPr>
              <a:t>，则定义数组时对第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维的长度可以不指定，但第</a:t>
            </a: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r>
              <a:rPr lang="zh-CN" altLang="en-US" sz="1600" dirty="0">
                <a:solidFill>
                  <a:schemeClr val="tx1"/>
                </a:solidFill>
              </a:rPr>
              <a:t>维的长度不能省。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</a:rPr>
              <a:t>在定义时也可以只对部分元素赋初值而省略第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维的长度，但应分行赋初值。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7" name="圆角矩形 15">
            <a:extLst>
              <a:ext uri="{FF2B5EF4-FFF2-40B4-BE49-F238E27FC236}">
                <a16:creationId xmlns:a16="http://schemas.microsoft.com/office/drawing/2014/main" id="{F36B1BC3-4345-4181-8D8C-716E74EDF67F}"/>
              </a:ext>
            </a:extLst>
          </p:cNvPr>
          <p:cNvSpPr/>
          <p:nvPr/>
        </p:nvSpPr>
        <p:spPr>
          <a:xfrm>
            <a:off x="937956" y="1805782"/>
            <a:ext cx="4210514" cy="389127"/>
          </a:xfrm>
          <a:prstGeom prst="roundRect">
            <a:avLst>
              <a:gd name="adj" fmla="val 107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600" dirty="0"/>
              <a:t>int mat[3][4]={{1,2,3,4},{5,6,7,8},{9,10,11,12}};</a:t>
            </a:r>
            <a:endParaRPr lang="en-US" altLang="zh-CN" sz="1600" dirty="0">
              <a:solidFill>
                <a:srgbClr val="008000"/>
              </a:solidFill>
            </a:endParaRPr>
          </a:p>
        </p:txBody>
      </p:sp>
      <p:sp>
        <p:nvSpPr>
          <p:cNvPr id="8" name="圆角矩形 16">
            <a:extLst>
              <a:ext uri="{FF2B5EF4-FFF2-40B4-BE49-F238E27FC236}">
                <a16:creationId xmlns:a16="http://schemas.microsoft.com/office/drawing/2014/main" id="{077A1052-E718-43CE-9096-3826481236EC}"/>
              </a:ext>
            </a:extLst>
          </p:cNvPr>
          <p:cNvSpPr/>
          <p:nvPr/>
        </p:nvSpPr>
        <p:spPr>
          <a:xfrm>
            <a:off x="937956" y="2614469"/>
            <a:ext cx="3905090" cy="389127"/>
          </a:xfrm>
          <a:prstGeom prst="roundRect">
            <a:avLst>
              <a:gd name="adj" fmla="val 107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600" dirty="0"/>
              <a:t>int mat[3][4]={1,2,3,4,5,6,7,8,9,10,11,12};</a:t>
            </a:r>
            <a:endParaRPr lang="en-US" altLang="zh-CN" sz="1600" dirty="0">
              <a:solidFill>
                <a:srgbClr val="008000"/>
              </a:solidFill>
            </a:endParaRPr>
          </a:p>
        </p:txBody>
      </p:sp>
      <p:sp>
        <p:nvSpPr>
          <p:cNvPr id="9" name="圆角矩形 17">
            <a:extLst>
              <a:ext uri="{FF2B5EF4-FFF2-40B4-BE49-F238E27FC236}">
                <a16:creationId xmlns:a16="http://schemas.microsoft.com/office/drawing/2014/main" id="{B461FD54-9453-4B1C-9C25-36D100712C71}"/>
              </a:ext>
            </a:extLst>
          </p:cNvPr>
          <p:cNvSpPr/>
          <p:nvPr/>
        </p:nvSpPr>
        <p:spPr>
          <a:xfrm>
            <a:off x="937954" y="3351340"/>
            <a:ext cx="3905091" cy="389127"/>
          </a:xfrm>
          <a:prstGeom prst="roundRect">
            <a:avLst>
              <a:gd name="adj" fmla="val 107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600" dirty="0"/>
              <a:t>int mat[3][4]={{1},{5},{9}};			</a:t>
            </a:r>
            <a:r>
              <a:rPr lang="zh-CN" altLang="en-US" sz="1600" dirty="0"/>
              <a:t>①</a:t>
            </a:r>
            <a:endParaRPr lang="en-US" altLang="zh-CN" sz="1600" dirty="0">
              <a:solidFill>
                <a:srgbClr val="008000"/>
              </a:solidFill>
            </a:endParaRPr>
          </a:p>
        </p:txBody>
      </p:sp>
      <p:sp>
        <p:nvSpPr>
          <p:cNvPr id="10" name="圆角矩形 19">
            <a:extLst>
              <a:ext uri="{FF2B5EF4-FFF2-40B4-BE49-F238E27FC236}">
                <a16:creationId xmlns:a16="http://schemas.microsoft.com/office/drawing/2014/main" id="{E6E3ADAA-66FF-4304-A031-B9A510547502}"/>
              </a:ext>
            </a:extLst>
          </p:cNvPr>
          <p:cNvSpPr/>
          <p:nvPr/>
        </p:nvSpPr>
        <p:spPr>
          <a:xfrm>
            <a:off x="937953" y="3828425"/>
            <a:ext cx="3905092" cy="389127"/>
          </a:xfrm>
          <a:prstGeom prst="roundRect">
            <a:avLst>
              <a:gd name="adj" fmla="val 107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600" dirty="0"/>
              <a:t>int mat[3][4]={{1},{0,6},{0,0,11}};		</a:t>
            </a:r>
            <a:r>
              <a:rPr lang="zh-CN" altLang="en-US" sz="1600" dirty="0"/>
              <a:t>②</a:t>
            </a:r>
            <a:endParaRPr lang="en-US" altLang="zh-CN" sz="1600" dirty="0">
              <a:solidFill>
                <a:srgbClr val="008000"/>
              </a:solidFill>
            </a:endParaRPr>
          </a:p>
        </p:txBody>
      </p:sp>
      <p:sp>
        <p:nvSpPr>
          <p:cNvPr id="11" name="圆角矩形 20">
            <a:extLst>
              <a:ext uri="{FF2B5EF4-FFF2-40B4-BE49-F238E27FC236}">
                <a16:creationId xmlns:a16="http://schemas.microsoft.com/office/drawing/2014/main" id="{E4EB8A32-F425-4D2D-829D-8BFAAE225316}"/>
              </a:ext>
            </a:extLst>
          </p:cNvPr>
          <p:cNvSpPr/>
          <p:nvPr/>
        </p:nvSpPr>
        <p:spPr>
          <a:xfrm>
            <a:off x="937953" y="4305510"/>
            <a:ext cx="3905092" cy="389127"/>
          </a:xfrm>
          <a:prstGeom prst="roundRect">
            <a:avLst>
              <a:gd name="adj" fmla="val 107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600" dirty="0"/>
              <a:t>int mat[3][4]={{1},{5,6}};				</a:t>
            </a:r>
            <a:r>
              <a:rPr lang="zh-CN" altLang="en-US" sz="1600" dirty="0"/>
              <a:t>③</a:t>
            </a:r>
            <a:endParaRPr lang="en-US" altLang="zh-CN" sz="1600" dirty="0">
              <a:solidFill>
                <a:srgbClr val="008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7AAFFC-D6CA-441C-93A2-68896B2E5797}"/>
              </a:ext>
            </a:extLst>
          </p:cNvPr>
          <p:cNvSpPr/>
          <p:nvPr/>
        </p:nvSpPr>
        <p:spPr>
          <a:xfrm>
            <a:off x="5026724" y="3375703"/>
            <a:ext cx="1597572" cy="17960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57188">
              <a:lnSpc>
                <a:spcPct val="150000"/>
              </a:lnSpc>
            </a:pPr>
            <a:r>
              <a:rPr lang="zh-CN" altLang="en-US"/>
              <a:t>①</a:t>
            </a:r>
            <a:endParaRPr lang="en-US" altLang="zh-CN"/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1	0	0	0</a:t>
            </a:r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5	0	0	0</a:t>
            </a:r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9	0	0	0</a:t>
            </a: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49B1BB3-AA3F-4B97-8694-9C1EA228AA1B}"/>
              </a:ext>
            </a:extLst>
          </p:cNvPr>
          <p:cNvSpPr/>
          <p:nvPr/>
        </p:nvSpPr>
        <p:spPr>
          <a:xfrm>
            <a:off x="6699082" y="3375703"/>
            <a:ext cx="1597572" cy="17960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57188">
              <a:lnSpc>
                <a:spcPct val="150000"/>
              </a:lnSpc>
            </a:pPr>
            <a:r>
              <a:rPr lang="zh-CN" altLang="en-US"/>
              <a:t>②</a:t>
            </a:r>
            <a:endParaRPr lang="en-US" altLang="zh-CN"/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1	0	0	0</a:t>
            </a:r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0	6	0	0</a:t>
            </a:r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0	0	11	0</a:t>
            </a: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1297A7-AB0A-4806-AD20-9E2EDF8C7166}"/>
              </a:ext>
            </a:extLst>
          </p:cNvPr>
          <p:cNvSpPr/>
          <p:nvPr/>
        </p:nvSpPr>
        <p:spPr>
          <a:xfrm>
            <a:off x="8371440" y="3375703"/>
            <a:ext cx="1597572" cy="17960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57188">
              <a:lnSpc>
                <a:spcPct val="150000"/>
              </a:lnSpc>
            </a:pPr>
            <a:r>
              <a:rPr lang="zh-CN" altLang="en-US"/>
              <a:t>③</a:t>
            </a:r>
            <a:endParaRPr lang="en-US" altLang="zh-CN"/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1	0	0	0</a:t>
            </a:r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5	6	0	0</a:t>
            </a:r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0	0	0	0</a:t>
            </a:r>
            <a:endParaRPr lang="zh-CN" altLang="en-US"/>
          </a:p>
        </p:txBody>
      </p:sp>
      <p:sp>
        <p:nvSpPr>
          <p:cNvPr id="15" name="圆角矩形 22">
            <a:extLst>
              <a:ext uri="{FF2B5EF4-FFF2-40B4-BE49-F238E27FC236}">
                <a16:creationId xmlns:a16="http://schemas.microsoft.com/office/drawing/2014/main" id="{1C43852B-C538-4D2B-9BE2-78671DFE1AAF}"/>
              </a:ext>
            </a:extLst>
          </p:cNvPr>
          <p:cNvSpPr/>
          <p:nvPr/>
        </p:nvSpPr>
        <p:spPr>
          <a:xfrm>
            <a:off x="937953" y="4782596"/>
            <a:ext cx="3905092" cy="389127"/>
          </a:xfrm>
          <a:prstGeom prst="roundRect">
            <a:avLst>
              <a:gd name="adj" fmla="val 107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600" dirty="0"/>
              <a:t>int mat[3][4]={{1},{},{9}};				</a:t>
            </a:r>
            <a:r>
              <a:rPr lang="zh-CN" altLang="en-US" sz="1600" dirty="0"/>
              <a:t>④</a:t>
            </a:r>
            <a:endParaRPr lang="en-US" altLang="zh-CN" sz="1600" dirty="0">
              <a:solidFill>
                <a:srgbClr val="008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B764D4-05F7-401A-AB57-06F23C2090C9}"/>
              </a:ext>
            </a:extLst>
          </p:cNvPr>
          <p:cNvSpPr/>
          <p:nvPr/>
        </p:nvSpPr>
        <p:spPr>
          <a:xfrm>
            <a:off x="10043798" y="3375703"/>
            <a:ext cx="1597572" cy="17960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57188">
              <a:lnSpc>
                <a:spcPct val="150000"/>
              </a:lnSpc>
            </a:pPr>
            <a:r>
              <a:rPr lang="zh-CN" altLang="en-US"/>
              <a:t>④</a:t>
            </a:r>
            <a:endParaRPr lang="en-US" altLang="zh-CN"/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1	0	0	0</a:t>
            </a:r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0	0	0	0</a:t>
            </a:r>
          </a:p>
          <a:p>
            <a:pPr algn="ctr" defTabSz="357188">
              <a:lnSpc>
                <a:spcPct val="150000"/>
              </a:lnSpc>
            </a:pPr>
            <a:r>
              <a:rPr lang="en-US" altLang="zh-CN"/>
              <a:t>9	0	0	0</a:t>
            </a:r>
            <a:endParaRPr lang="zh-CN" altLang="en-US"/>
          </a:p>
        </p:txBody>
      </p:sp>
      <p:sp>
        <p:nvSpPr>
          <p:cNvPr id="17" name="圆角矩形 21">
            <a:extLst>
              <a:ext uri="{FF2B5EF4-FFF2-40B4-BE49-F238E27FC236}">
                <a16:creationId xmlns:a16="http://schemas.microsoft.com/office/drawing/2014/main" id="{9EB893B8-C2A8-4AB2-8D3D-3157EC64AD24}"/>
              </a:ext>
            </a:extLst>
          </p:cNvPr>
          <p:cNvSpPr/>
          <p:nvPr/>
        </p:nvSpPr>
        <p:spPr>
          <a:xfrm>
            <a:off x="937955" y="5511434"/>
            <a:ext cx="3905090" cy="389127"/>
          </a:xfrm>
          <a:prstGeom prst="roundRect">
            <a:avLst>
              <a:gd name="adj" fmla="val 107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600" dirty="0"/>
              <a:t>int mat[3][4]={1,2,3,4,5,6,7,8,9,10,11,12};</a:t>
            </a:r>
            <a:endParaRPr lang="en-US" altLang="zh-CN" sz="1600" dirty="0">
              <a:solidFill>
                <a:srgbClr val="008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E08296-8058-4738-810D-B4D8DB48118F}"/>
                  </a:ext>
                </a:extLst>
              </p:cNvPr>
              <p:cNvSpPr txBox="1"/>
              <p:nvPr/>
            </p:nvSpPr>
            <p:spPr>
              <a:xfrm>
                <a:off x="4569572" y="5444387"/>
                <a:ext cx="10893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zh-CN" altLang="en-US" sz="2800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2E08296-8058-4738-810D-B4D8DB48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572" y="5444387"/>
                <a:ext cx="108937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 24">
            <a:extLst>
              <a:ext uri="{FF2B5EF4-FFF2-40B4-BE49-F238E27FC236}">
                <a16:creationId xmlns:a16="http://schemas.microsoft.com/office/drawing/2014/main" id="{E9EB6AED-9940-4BDB-8C9B-DD976E076DED}"/>
              </a:ext>
            </a:extLst>
          </p:cNvPr>
          <p:cNvSpPr/>
          <p:nvPr/>
        </p:nvSpPr>
        <p:spPr>
          <a:xfrm>
            <a:off x="5385470" y="5511434"/>
            <a:ext cx="3905090" cy="389127"/>
          </a:xfrm>
          <a:prstGeom prst="roundRect">
            <a:avLst>
              <a:gd name="adj" fmla="val 107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600" dirty="0"/>
              <a:t>int mat[][4]={1,2,3,4,5,6,7,8,9,10,11,12};</a:t>
            </a:r>
            <a:endParaRPr lang="en-US" altLang="zh-CN" sz="1600" dirty="0">
              <a:solidFill>
                <a:srgbClr val="008000"/>
              </a:solidFill>
            </a:endParaRPr>
          </a:p>
        </p:txBody>
      </p:sp>
      <p:sp>
        <p:nvSpPr>
          <p:cNvPr id="20" name="圆角矩形 25">
            <a:extLst>
              <a:ext uri="{FF2B5EF4-FFF2-40B4-BE49-F238E27FC236}">
                <a16:creationId xmlns:a16="http://schemas.microsoft.com/office/drawing/2014/main" id="{1D284C82-6C36-4DFB-911E-5AE1D750E7AC}"/>
              </a:ext>
            </a:extLst>
          </p:cNvPr>
          <p:cNvSpPr/>
          <p:nvPr/>
        </p:nvSpPr>
        <p:spPr>
          <a:xfrm>
            <a:off x="937953" y="6215565"/>
            <a:ext cx="3905090" cy="389127"/>
          </a:xfrm>
          <a:prstGeom prst="roundRect">
            <a:avLst>
              <a:gd name="adj" fmla="val 107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/>
          <a:lstStyle/>
          <a:p>
            <a:pPr defTabSz="363538">
              <a:lnSpc>
                <a:spcPct val="120000"/>
              </a:lnSpc>
            </a:pPr>
            <a:r>
              <a:rPr lang="en-US" altLang="zh-CN" sz="1600" dirty="0"/>
              <a:t>int mat[][4]={{0,0,3},{},{0,10}};</a:t>
            </a:r>
            <a:endParaRPr lang="en-US" altLang="zh-CN" sz="1600" dirty="0">
              <a:solidFill>
                <a:srgbClr val="008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735801-344B-4B88-934D-4048EA1B1D5F}"/>
              </a:ext>
            </a:extLst>
          </p:cNvPr>
          <p:cNvSpPr txBox="1"/>
          <p:nvPr/>
        </p:nvSpPr>
        <p:spPr>
          <a:xfrm>
            <a:off x="5968447" y="2788182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对于多维数组，除第一维外其他维的长度均不可省略</a:t>
            </a: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693C6F48-A4FE-4DAC-BC83-4BAF1072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9</a:t>
            </a:fld>
            <a:r>
              <a:rPr lang="en-US" altLang="zh-CN"/>
              <a:t>/19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1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20343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144137"/>
  <p:tag name="MH_LIBRARY" val="GRAPHIC"/>
  <p:tag name="MH_TYPE" val="Desc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144137"/>
  <p:tag name="MH_LIBRARY" val="GRAPHIC"/>
  <p:tag name="MH_TYPE" val="Desc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144137"/>
  <p:tag name="MH_LIBRARY" val="GRAPHIC"/>
  <p:tag name="MH_TYPE" val="Desc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20343"/>
  <p:tag name="MH_LIBRARY" val="GRAPHIC"/>
  <p:tag name="MH_TYPE" val="Other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20343"/>
  <p:tag name="MH_LIBRARY" val="GRAPHIC"/>
  <p:tag name="MH_TYPE" val="SubTitl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20343"/>
  <p:tag name="MH_LIBRARY" val="GRAPHIC"/>
  <p:tag name="MH_TYPE" val="Other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144137"/>
  <p:tag name="MH_LIBRARY" val="GRAPHIC"/>
  <p:tag name="MH_TYPE" val="Desc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20343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4144137"/>
  <p:tag name="MH_LIBRARY" val="GRAPHIC"/>
  <p:tag name="MH_TYPE" val="Desc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20343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20343"/>
  <p:tag name="MH_LIBRARY" val="GRAPHIC"/>
  <p:tag name="MH_TYPE" val="Sub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20343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20343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20343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06120343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1772</Words>
  <Application>Microsoft Office PowerPoint</Application>
  <PresentationFormat>宽屏</PresentationFormat>
  <Paragraphs>362</Paragraphs>
  <Slides>19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Impact MT Std</vt:lpstr>
      <vt:lpstr>等线</vt:lpstr>
      <vt:lpstr>等线 Light</vt:lpstr>
      <vt:lpstr>微软雅黑</vt:lpstr>
      <vt:lpstr>Arial</vt:lpstr>
      <vt:lpstr>Cambria Math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504</cp:lastModifiedBy>
  <cp:revision>258</cp:revision>
  <dcterms:created xsi:type="dcterms:W3CDTF">2016-11-24T09:20:00Z</dcterms:created>
  <dcterms:modified xsi:type="dcterms:W3CDTF">2021-10-25T02:00:05Z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7E38F6AF0AEB4547AE4ACB4243E3DBEC</vt:lpwstr>
  </property>
</Properties>
</file>